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3" r:id="rId5"/>
    <p:sldId id="274" r:id="rId6"/>
    <p:sldId id="260" r:id="rId7"/>
    <p:sldId id="261" r:id="rId8"/>
    <p:sldId id="263" r:id="rId9"/>
    <p:sldId id="272" r:id="rId10"/>
    <p:sldId id="264" r:id="rId11"/>
    <p:sldId id="265" r:id="rId12"/>
    <p:sldId id="266" r:id="rId13"/>
    <p:sldId id="267" r:id="rId14"/>
    <p:sldId id="270" r:id="rId15"/>
    <p:sldId id="269" r:id="rId16"/>
    <p:sldId id="268" r:id="rId17"/>
    <p:sldId id="271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5895-5E24-43B9-9367-03810C8FD475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1142-40EC-41CD-8499-CCC4ED136557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5895-5E24-43B9-9367-03810C8FD475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1142-40EC-41CD-8499-CCC4ED1365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5895-5E24-43B9-9367-03810C8FD475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1142-40EC-41CD-8499-CCC4ED1365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5895-5E24-43B9-9367-03810C8FD475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1142-40EC-41CD-8499-CCC4ED1365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5895-5E24-43B9-9367-03810C8FD475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1142-40EC-41CD-8499-CCC4ED136557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5895-5E24-43B9-9367-03810C8FD475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1142-40EC-41CD-8499-CCC4ED1365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5895-5E24-43B9-9367-03810C8FD475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1142-40EC-41CD-8499-CCC4ED136557}" type="slidenum">
              <a:rPr lang="es-MX" smtClean="0"/>
              <a:pPr/>
              <a:t>‹#›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5895-5E24-43B9-9367-03810C8FD475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1142-40EC-41CD-8499-CCC4ED1365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5895-5E24-43B9-9367-03810C8FD475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1142-40EC-41CD-8499-CCC4ED1365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5895-5E24-43B9-9367-03810C8FD475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1142-40EC-41CD-8499-CCC4ED136557}" type="slidenum">
              <a:rPr lang="es-MX" smtClean="0"/>
              <a:pPr/>
              <a:t>‹#›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5895-5E24-43B9-9367-03810C8FD475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1142-40EC-41CD-8499-CCC4ED13655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B335895-5E24-43B9-9367-03810C8FD475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0A61142-40EC-41CD-8499-CCC4ED136557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Déficit auditivo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/>
              <a:t>De la Cerda Meza Cristina</a:t>
            </a:r>
          </a:p>
          <a:p>
            <a:r>
              <a:rPr lang="es-MX" dirty="0"/>
              <a:t>López León Marina Alejandra </a:t>
            </a:r>
          </a:p>
          <a:p>
            <a:r>
              <a:rPr lang="es-MX" dirty="0"/>
              <a:t>Olivares Dávila Ana Karen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429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648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Tipos de sordera y sus características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AD0101"/>
              </a:buClr>
            </a:pPr>
            <a:r>
              <a:rPr lang="es-MX" sz="2000" b="1" dirty="0">
                <a:solidFill>
                  <a:srgbClr val="303030"/>
                </a:solidFill>
                <a:latin typeface="Times New Roman"/>
              </a:rPr>
              <a:t>Sordera conductiva o de transmisión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La zona lesionada se sitúa en el oído externo o en el oído medio.</a:t>
            </a:r>
          </a:p>
          <a:p>
            <a:r>
              <a:rPr lang="es-MX" dirty="0"/>
              <a:t>Impide o dificulta la transmisión de las ondas hacia el oído interno. Suele ser debido a otitis, malformaciones o ausencia del pabellón auditivo. </a:t>
            </a:r>
          </a:p>
          <a:p>
            <a:r>
              <a:rPr lang="es-MX" dirty="0"/>
              <a:t>Tratado de forma medica y/o quirúrgica 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707" y="1249362"/>
            <a:ext cx="3670835" cy="304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68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5685256" cy="639762"/>
          </a:xfrm>
        </p:spPr>
        <p:txBody>
          <a:bodyPr/>
          <a:lstStyle/>
          <a:p>
            <a:pPr lvl="0">
              <a:buClr>
                <a:srgbClr val="AD0101"/>
              </a:buClr>
            </a:pPr>
            <a:r>
              <a:rPr lang="es-MX" sz="2200" b="1" dirty="0">
                <a:solidFill>
                  <a:srgbClr val="303030"/>
                </a:solidFill>
                <a:latin typeface="Times New Roman"/>
              </a:rPr>
              <a:t>Sordera neurosensorial o de percepción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557464" cy="1739696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El área dañada se sitúa en el oído interno o en la vía auditiva hacia el cerebro. </a:t>
            </a:r>
          </a:p>
          <a:p>
            <a:r>
              <a:rPr lang="es-MX" dirty="0"/>
              <a:t>Puede ser de origen genético, intoxicación, infección,  o alteraciones vasculares y de los líquidos linfáticos del oído interno. </a:t>
            </a: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079758"/>
            <a:ext cx="6383049" cy="36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91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0516" y="751684"/>
            <a:ext cx="7543800" cy="5341612"/>
          </a:xfrm>
        </p:spPr>
        <p:txBody>
          <a:bodyPr>
            <a:normAutofit/>
          </a:bodyPr>
          <a:lstStyle/>
          <a:p>
            <a:r>
              <a:rPr lang="es-MX" dirty="0"/>
              <a:t>Sordera mixta</a:t>
            </a:r>
          </a:p>
          <a:p>
            <a:pPr lvl="1"/>
            <a:r>
              <a:rPr lang="es-MX" dirty="0"/>
              <a:t>Sordera neurosensorial y conductiva </a:t>
            </a:r>
          </a:p>
          <a:p>
            <a:endParaRPr lang="es-MX" dirty="0"/>
          </a:p>
          <a:p>
            <a:r>
              <a:rPr lang="es-MX" dirty="0"/>
              <a:t>La sordera puede ser:</a:t>
            </a:r>
          </a:p>
          <a:p>
            <a:pPr marL="0" indent="0">
              <a:buNone/>
            </a:pPr>
            <a:endParaRPr lang="es-MX" dirty="0"/>
          </a:p>
          <a:p>
            <a:pPr lvl="1"/>
            <a:r>
              <a:rPr lang="es-MX" dirty="0"/>
              <a:t>Pre-</a:t>
            </a:r>
            <a:r>
              <a:rPr lang="es-MX" dirty="0" err="1"/>
              <a:t>locutiva</a:t>
            </a:r>
            <a:endParaRPr lang="es-MX" dirty="0"/>
          </a:p>
          <a:p>
            <a:pPr lvl="1"/>
            <a:r>
              <a:rPr lang="es-MX" dirty="0"/>
              <a:t>Peri-</a:t>
            </a:r>
            <a:r>
              <a:rPr lang="es-MX" dirty="0" err="1"/>
              <a:t>locutiva</a:t>
            </a:r>
            <a:endParaRPr lang="es-MX" dirty="0"/>
          </a:p>
          <a:p>
            <a:pPr lvl="1"/>
            <a:r>
              <a:rPr lang="es-MX" dirty="0"/>
              <a:t>Post-</a:t>
            </a:r>
            <a:r>
              <a:rPr lang="es-MX" dirty="0" err="1"/>
              <a:t>locutiva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Presbiacusia</a:t>
            </a:r>
            <a:r>
              <a:rPr lang="es-MX" dirty="0"/>
              <a:t>: pérdida paulatina de la audición por vejez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03848" y="3422490"/>
            <a:ext cx="4420441" cy="1274952"/>
            <a:chOff x="3440462" y="2117392"/>
            <a:chExt cx="4420441" cy="1274952"/>
          </a:xfrm>
        </p:grpSpPr>
        <p:sp>
          <p:nvSpPr>
            <p:cNvPr id="2" name="TextBox 1"/>
            <p:cNvSpPr txBox="1"/>
            <p:nvPr/>
          </p:nvSpPr>
          <p:spPr>
            <a:xfrm>
              <a:off x="3440462" y="211739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Antes</a:t>
              </a:r>
              <a:endParaRPr lang="en-A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40462" y="2570202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Durante</a:t>
              </a:r>
              <a:endParaRPr lang="en-A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0462" y="3023012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Después</a:t>
              </a:r>
              <a:endParaRPr lang="en-A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30668" y="2486724"/>
              <a:ext cx="2730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La adquisición del lenguaje</a:t>
              </a:r>
              <a:endParaRPr lang="en-AU" dirty="0"/>
            </a:p>
          </p:txBody>
        </p:sp>
        <p:cxnSp>
          <p:nvCxnSpPr>
            <p:cNvPr id="10" name="Straight Arrow Connector 9"/>
            <p:cNvCxnSpPr>
              <a:cxnSpLocks/>
              <a:endCxn id="8" idx="1"/>
            </p:cNvCxnSpPr>
            <p:nvPr/>
          </p:nvCxnSpPr>
          <p:spPr>
            <a:xfrm>
              <a:off x="4163737" y="2302058"/>
              <a:ext cx="966931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  <a:stCxn id="5" idx="3"/>
              <a:endCxn id="8" idx="1"/>
            </p:cNvCxnSpPr>
            <p:nvPr/>
          </p:nvCxnSpPr>
          <p:spPr>
            <a:xfrm flipV="1">
              <a:off x="4368921" y="2671390"/>
              <a:ext cx="761747" cy="834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stCxn id="6" idx="3"/>
              <a:endCxn id="8" idx="1"/>
            </p:cNvCxnSpPr>
            <p:nvPr/>
          </p:nvCxnSpPr>
          <p:spPr>
            <a:xfrm flipV="1">
              <a:off x="4407393" y="2671390"/>
              <a:ext cx="723275" cy="5362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8640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626424" cy="864096"/>
          </a:xfrm>
        </p:spPr>
        <p:txBody>
          <a:bodyPr>
            <a:noAutofit/>
          </a:bodyPr>
          <a:lstStyle/>
          <a:p>
            <a:r>
              <a:rPr lang="es-MX" sz="4000" dirty="0"/>
              <a:t>Síndromes de deficiencia auditiva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038369"/>
              </p:ext>
            </p:extLst>
          </p:nvPr>
        </p:nvGraphicFramePr>
        <p:xfrm>
          <a:off x="762000" y="685800"/>
          <a:ext cx="75438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Síndrome</a:t>
                      </a:r>
                      <a:r>
                        <a:rPr lang="es-MX" baseline="0" dirty="0"/>
                        <a:t> de </a:t>
                      </a:r>
                      <a:r>
                        <a:rPr lang="es-MX" baseline="0" dirty="0" err="1"/>
                        <a:t>Waanderburg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Síndrome de </a:t>
                      </a:r>
                      <a:r>
                        <a:rPr lang="es-MX" dirty="0" err="1"/>
                        <a:t>Usher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Síndrome de </a:t>
                      </a:r>
                      <a:r>
                        <a:rPr lang="es-MX" dirty="0" err="1"/>
                        <a:t>Alport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Hereditario</a:t>
                      </a:r>
                      <a:r>
                        <a:rPr lang="es-MX" baseline="0" dirty="0"/>
                        <a:t> autosómico dominante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Hereditario  autosómico</a:t>
                      </a:r>
                      <a:r>
                        <a:rPr lang="es-MX" baseline="0" dirty="0"/>
                        <a:t> recesivo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Hereditario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Anomalías faciales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Profundo</a:t>
                      </a:r>
                      <a:r>
                        <a:rPr lang="es-MX" baseline="0" dirty="0"/>
                        <a:t> d</a:t>
                      </a:r>
                      <a:r>
                        <a:rPr lang="es-MX" dirty="0"/>
                        <a:t>eterioro del oído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Daño en riñones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Problemas de visión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Pérdida progresiva de la visión (retinitis </a:t>
                      </a:r>
                      <a:r>
                        <a:rPr lang="es-MX" dirty="0" err="1"/>
                        <a:t>pigmentosa</a:t>
                      </a:r>
                      <a:r>
                        <a:rPr lang="es-MX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Pérdida de audición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Sordera</a:t>
                      </a:r>
                      <a:r>
                        <a:rPr lang="es-MX" baseline="0" dirty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Hipoacusia neurosensorial congénita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Problemas oculares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Mechon</a:t>
                      </a:r>
                      <a:r>
                        <a:rPr lang="es-MX" baseline="0" dirty="0"/>
                        <a:t> blanco en el pelo, ojos inusualmente claros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122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rmAutofit/>
          </a:bodyPr>
          <a:lstStyle/>
          <a:p>
            <a:r>
              <a:rPr lang="es-MX" dirty="0"/>
              <a:t>Síndrome de </a:t>
            </a:r>
            <a:r>
              <a:rPr lang="es-MX" dirty="0" err="1"/>
              <a:t>Waanderbug</a:t>
            </a: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962" y="685800"/>
            <a:ext cx="270787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572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Síndrome de </a:t>
            </a:r>
            <a:r>
              <a:rPr lang="es-MX" dirty="0" err="1"/>
              <a:t>Usher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7" y="685800"/>
            <a:ext cx="59912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692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Síndrome de </a:t>
            </a:r>
            <a:r>
              <a:rPr lang="es-MX" dirty="0" err="1"/>
              <a:t>Alport</a:t>
            </a:r>
            <a:r>
              <a:rPr lang="es-MX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545" y="685800"/>
            <a:ext cx="405670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27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021288"/>
            <a:ext cx="7698432" cy="726976"/>
          </a:xfrm>
        </p:spPr>
        <p:txBody>
          <a:bodyPr>
            <a:normAutofit/>
          </a:bodyPr>
          <a:lstStyle/>
          <a:p>
            <a:r>
              <a:rPr lang="es-MX" sz="3200" dirty="0"/>
              <a:t>Características de la discapacidad auditiva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26" t="14529" r="31298" b="14590"/>
          <a:stretch/>
        </p:blipFill>
        <p:spPr>
          <a:xfrm>
            <a:off x="1823509" y="224770"/>
            <a:ext cx="5412787" cy="6012542"/>
          </a:xfrm>
        </p:spPr>
      </p:pic>
    </p:spTree>
    <p:extLst>
      <p:ext uri="{BB962C8B-B14F-4D97-AF65-F5344CB8AC3E}">
        <p14:creationId xmlns:p14="http://schemas.microsoft.com/office/powerpoint/2010/main" xmlns="" val="382795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58" r="3739" b="12234"/>
          <a:stretch/>
        </p:blipFill>
        <p:spPr>
          <a:xfrm>
            <a:off x="72008" y="1052736"/>
            <a:ext cx="9036496" cy="5040560"/>
          </a:xfrm>
        </p:spPr>
      </p:pic>
      <p:sp>
        <p:nvSpPr>
          <p:cNvPr id="5" name="4 CuadroTexto"/>
          <p:cNvSpPr txBox="1"/>
          <p:nvPr/>
        </p:nvSpPr>
        <p:spPr>
          <a:xfrm>
            <a:off x="467544" y="4046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Prevalencia, INEGI 2010</a:t>
            </a:r>
          </a:p>
        </p:txBody>
      </p:sp>
    </p:spTree>
    <p:extLst>
      <p:ext uri="{BB962C8B-B14F-4D97-AF65-F5344CB8AC3E}">
        <p14:creationId xmlns:p14="http://schemas.microsoft.com/office/powerpoint/2010/main" xmlns="" val="1489611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2" t="15508" r="16978" b="10338"/>
          <a:stretch/>
        </p:blipFill>
        <p:spPr>
          <a:xfrm>
            <a:off x="395536" y="836712"/>
            <a:ext cx="8280920" cy="5382598"/>
          </a:xfrm>
        </p:spPr>
      </p:pic>
    </p:spTree>
    <p:extLst>
      <p:ext uri="{BB962C8B-B14F-4D97-AF65-F5344CB8AC3E}">
        <p14:creationId xmlns:p14="http://schemas.microsoft.com/office/powerpoint/2010/main" xmlns="" val="130196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denomina </a:t>
            </a:r>
            <a:r>
              <a:rPr lang="es-MX" b="1" dirty="0"/>
              <a:t>déficit auditivo</a:t>
            </a:r>
            <a:r>
              <a:rPr lang="es-MX" dirty="0"/>
              <a:t> a una alteración cualitativa o cuantitativa de la percepción </a:t>
            </a:r>
            <a:r>
              <a:rPr lang="es-MX" b="1" dirty="0"/>
              <a:t>auditiva </a:t>
            </a:r>
            <a:r>
              <a:rPr lang="es-MX" dirty="0"/>
              <a:t>que provoca una disfunción en el sistema de audición del individuo. Tradicionalmente conocida como sordera, esta merma de la capacidad de la audición es una degradación en el sistema </a:t>
            </a:r>
            <a:r>
              <a:rPr lang="es-MX" b="1" dirty="0"/>
              <a:t>auditivo</a:t>
            </a:r>
            <a:r>
              <a:rPr lang="es-MX" dirty="0"/>
              <a:t> humano. 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2953891" cy="19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Referencias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/>
              <a:t>INEGI.</a:t>
            </a:r>
            <a:r>
              <a:rPr lang="es-MX" dirty="0"/>
              <a:t> </a:t>
            </a:r>
            <a:r>
              <a:rPr lang="es-MX" i="1" dirty="0"/>
              <a:t>Censo de Población y Vivienda 2010. Base de datos de la muestra censal.</a:t>
            </a:r>
          </a:p>
          <a:p>
            <a:r>
              <a:rPr lang="es-MX" dirty="0"/>
              <a:t>Departamento de Atención Educativa y Familiar (</a:t>
            </a:r>
            <a:r>
              <a:rPr lang="es-MX" i="1" dirty="0"/>
              <a:t>2010)</a:t>
            </a:r>
            <a:r>
              <a:rPr lang="es-MX" dirty="0"/>
              <a:t> Agrupación de Personas Sordas de Zaragoza y Aragón. Estrategias, Recursos y Conocimientos para poner en práctica con alumnos sordos y/o discapacidad auditiva</a:t>
            </a:r>
          </a:p>
          <a:p>
            <a:r>
              <a:rPr lang="es-MX" dirty="0"/>
              <a:t>Melero, S. &amp;  Cortés, F. &amp; Turo, E. &amp; </a:t>
            </a:r>
            <a:r>
              <a:rPr lang="es-MX" dirty="0" err="1"/>
              <a:t>Gutierrez</a:t>
            </a:r>
            <a:r>
              <a:rPr lang="es-MX" dirty="0"/>
              <a:t>, A. &amp; Herrero, D. &amp; Córdoba, A. (2006). Deficiencias sensoriales auditivas. Bases pedagógicas de la educación especial  </a:t>
            </a:r>
          </a:p>
        </p:txBody>
      </p:sp>
    </p:spTree>
    <p:extLst>
      <p:ext uri="{BB962C8B-B14F-4D97-AF65-F5344CB8AC3E}">
        <p14:creationId xmlns:p14="http://schemas.microsoft.com/office/powerpoint/2010/main" xmlns="" val="224041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Hipoacusia</a:t>
            </a:r>
            <a:endParaRPr lang="en-AU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Disminución de la audición por razones físicas o patológicas.</a:t>
            </a:r>
          </a:p>
          <a:p>
            <a:r>
              <a:rPr lang="es-MX" dirty="0"/>
              <a:t>Puede incorporar el habla principalmente por medio de la audición (aún de forma incompleta); lo auxiliar es la visión. </a:t>
            </a:r>
          </a:p>
          <a:p>
            <a:pPr marL="0" indent="0">
              <a:buNone/>
            </a:pP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Sordera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Pérdida auditiva mayor o total</a:t>
            </a:r>
          </a:p>
          <a:p>
            <a:r>
              <a:rPr lang="es-MX" dirty="0"/>
              <a:t>Debe incorporar el habla principalmente por medio de la visión; la percepción fonemática es, en este caso, auxiliar. </a:t>
            </a:r>
          </a:p>
          <a:p>
            <a:pPr lvl="1"/>
            <a:r>
              <a:rPr lang="es-MX" dirty="0"/>
              <a:t>Dificultad en la adquisición del lenguaje oral</a:t>
            </a:r>
          </a:p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030" y="3933056"/>
            <a:ext cx="3500522" cy="233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566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0126845"/>
              </p:ext>
            </p:extLst>
          </p:nvPr>
        </p:nvGraphicFramePr>
        <p:xfrm>
          <a:off x="467544" y="1300192"/>
          <a:ext cx="8208912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1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66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Nivel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Intensidad de la pérdida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Audición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Desarrollo del lenguaje</a:t>
                      </a:r>
                      <a:r>
                        <a:rPr lang="es-MX" baseline="0" dirty="0"/>
                        <a:t>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0/25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significativa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Perciben el habla y los sonidos sin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grandes dificultades.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lenguaje oral se desarrolla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forma natural.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26/40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Escucha y discrimina sonidos a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 intensidad moderada.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Pueden existir algunas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imprecisiones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41/ 60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Moderada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comprensión del lenguaje oral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apoya sustantivamente en la vía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visual y en la Lectura Labio Facial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 ayuda de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audífonos es probable que el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niño/a desarrolle lenguaje oral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 vía auditiva.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47667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Posibilidades de audición y lenguaje de acuerdo al grado de pérdida auditiva</a:t>
            </a:r>
          </a:p>
        </p:txBody>
      </p:sp>
    </p:spTree>
    <p:extLst>
      <p:ext uri="{BB962C8B-B14F-4D97-AF65-F5344CB8AC3E}">
        <p14:creationId xmlns:p14="http://schemas.microsoft.com/office/powerpoint/2010/main" xmlns="" val="35025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6838866"/>
              </p:ext>
            </p:extLst>
          </p:nvPr>
        </p:nvGraphicFramePr>
        <p:xfrm>
          <a:off x="762000" y="685800"/>
          <a:ext cx="75438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7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Nivel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Intensidad de la pérdida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Audición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Desarrollo del lenguaje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61/ 90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Severa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voz prácticamente no se oye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 embargo, es posible escuchar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sonidos de relativa intensidad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 dificultad en la producción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comprensión del lenguaje oral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91 o más</a:t>
                      </a:r>
                      <a:r>
                        <a:rPr lang="es-MX" baseline="0" dirty="0"/>
                        <a:t> dB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Profunda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Escucha sólo sonidos de alta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intensidad o volumen como aquéllos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provienen de objetos como una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motocicleta, un tren o un avión entre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otros. La voz no se oye.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Pueden ser conscientes de altos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sonidos y vibraciones, pero no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pueden comprender cada palabra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amplificada.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467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Etiología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Sorderas hereditarias</a:t>
            </a:r>
          </a:p>
          <a:p>
            <a:r>
              <a:rPr lang="es-MX" dirty="0"/>
              <a:t>Sorderas adquiridas</a:t>
            </a:r>
          </a:p>
          <a:p>
            <a:pPr lvl="1"/>
            <a:r>
              <a:rPr lang="es-MX" dirty="0"/>
              <a:t>Prenatales </a:t>
            </a:r>
          </a:p>
          <a:p>
            <a:pPr lvl="1"/>
            <a:r>
              <a:rPr lang="es-MX" dirty="0"/>
              <a:t>Perinatales</a:t>
            </a:r>
          </a:p>
          <a:p>
            <a:pPr lvl="1"/>
            <a:r>
              <a:rPr lang="es-MX" dirty="0"/>
              <a:t>Postnatales </a:t>
            </a:r>
          </a:p>
          <a:p>
            <a:r>
              <a:rPr lang="es-MX" dirty="0"/>
              <a:t>Origen desconocido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628799"/>
            <a:ext cx="4581128" cy="37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34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Sorderas hereditarias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mayoría de las sorderas cuyo origen es genético son de carácter recesivo.</a:t>
            </a:r>
          </a:p>
          <a:p>
            <a:r>
              <a:rPr lang="es-MX" dirty="0"/>
              <a:t>Sólo el 10 por ciento de las personas sordas tienen padres sordos. </a:t>
            </a:r>
          </a:p>
        </p:txBody>
      </p:sp>
    </p:spTree>
    <p:extLst>
      <p:ext uri="{BB962C8B-B14F-4D97-AF65-F5344CB8AC3E}">
        <p14:creationId xmlns:p14="http://schemas.microsoft.com/office/powerpoint/2010/main" xmlns="" val="72953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Sorderas adquiridas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1" indent="0">
              <a:buNone/>
            </a:pPr>
            <a:r>
              <a:rPr lang="es-MX" dirty="0"/>
              <a:t>Causada durante el desarrollo del embrión o después de su nacimiento</a:t>
            </a:r>
          </a:p>
          <a:p>
            <a:pPr lvl="1"/>
            <a:r>
              <a:rPr lang="es-MX" dirty="0"/>
              <a:t>Tapón de cerumen</a:t>
            </a:r>
          </a:p>
          <a:p>
            <a:pPr lvl="1"/>
            <a:r>
              <a:rPr lang="es-MX" dirty="0"/>
              <a:t>Otitis</a:t>
            </a:r>
          </a:p>
          <a:p>
            <a:pPr lvl="1"/>
            <a:r>
              <a:rPr lang="es-MX" dirty="0"/>
              <a:t>Rotura del tímpano</a:t>
            </a:r>
          </a:p>
          <a:p>
            <a:pPr lvl="1"/>
            <a:r>
              <a:rPr lang="es-MX" dirty="0"/>
              <a:t>Sordera ocupacional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04152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5310804"/>
              </p:ext>
            </p:extLst>
          </p:nvPr>
        </p:nvGraphicFramePr>
        <p:xfrm>
          <a:off x="762000" y="685800"/>
          <a:ext cx="75438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Prenatales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Perinatales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Postnatales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Rubéola, uso de alcohol, drogas o medicamentos ototóxicos por parte de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madre embarazada.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durante o cercanos al parto: bajo peso de nacimiento, golpes, caídas y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traumas durante el parto.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Meningitis, otitis media mucosa recurrente con daño de tímpano,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traumas acústicos producidos por golpes o exposición a ruidos de fuerte intensidad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en forma permanente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0994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1350</TotalTime>
  <Words>595</Words>
  <Application>Microsoft Office PowerPoint</Application>
  <PresentationFormat>On-screen Show (4:3)</PresentationFormat>
  <Paragraphs>136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Déficit auditivo</vt:lpstr>
      <vt:lpstr>¿Qué es?</vt:lpstr>
      <vt:lpstr>Slide 3</vt:lpstr>
      <vt:lpstr>Slide 4</vt:lpstr>
      <vt:lpstr>Slide 5</vt:lpstr>
      <vt:lpstr>Etiología</vt:lpstr>
      <vt:lpstr>Sorderas hereditarias </vt:lpstr>
      <vt:lpstr>Sorderas adquiridas </vt:lpstr>
      <vt:lpstr>Slide 9</vt:lpstr>
      <vt:lpstr>Tipos de sordera y sus características </vt:lpstr>
      <vt:lpstr>Slide 11</vt:lpstr>
      <vt:lpstr>Slide 12</vt:lpstr>
      <vt:lpstr>Síndromes de deficiencia auditiva</vt:lpstr>
      <vt:lpstr>Síndrome de Waanderbug</vt:lpstr>
      <vt:lpstr>Síndrome de Usher</vt:lpstr>
      <vt:lpstr>Síndrome de Alport </vt:lpstr>
      <vt:lpstr>Características de la discapacidad auditiva</vt:lpstr>
      <vt:lpstr>Slide 18</vt:lpstr>
      <vt:lpstr>Slide 19</vt:lpstr>
      <vt:lpstr>Referencias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End User</dc:creator>
  <cp:lastModifiedBy>admin</cp:lastModifiedBy>
  <cp:revision>27</cp:revision>
  <dcterms:created xsi:type="dcterms:W3CDTF">2017-02-07T20:37:00Z</dcterms:created>
  <dcterms:modified xsi:type="dcterms:W3CDTF">2017-05-16T02:46:27Z</dcterms:modified>
</cp:coreProperties>
</file>