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matic SC" charset="-79"/>
      <p:regular r:id="rId23"/>
      <p:bold r:id="rId24"/>
    </p:embeddedFont>
    <p:embeddedFont>
      <p:font typeface="Source Code Pro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ónica Guiza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E395"/>
    <a:srgbClr val="A7D971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91524-0EAF-401B-86DB-1D58FA29540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CE84AA3-B79E-42EE-A9DB-008A19E50C79}">
      <dgm:prSet phldrT="[Texto]"/>
      <dgm:spPr/>
      <dgm:t>
        <a:bodyPr/>
        <a:lstStyle/>
        <a:p>
          <a:r>
            <a:rPr lang="es-MX" dirty="0"/>
            <a:t>Inicio infantil</a:t>
          </a:r>
          <a:endParaRPr lang="es-MX" b="1" dirty="0"/>
        </a:p>
      </dgm:t>
    </dgm:pt>
    <dgm:pt modelId="{EA266F8F-9521-42E8-8635-2A37D4300728}" type="parTrans" cxnId="{CE8A1B25-29C9-4313-ACE6-CC2A6AA90C25}">
      <dgm:prSet/>
      <dgm:spPr/>
      <dgm:t>
        <a:bodyPr/>
        <a:lstStyle/>
        <a:p>
          <a:endParaRPr lang="es-MX"/>
        </a:p>
      </dgm:t>
    </dgm:pt>
    <dgm:pt modelId="{663688F9-5EB1-4E4D-B92A-08074D6E19C7}" type="sibTrans" cxnId="{CE8A1B25-29C9-4313-ACE6-CC2A6AA90C25}">
      <dgm:prSet/>
      <dgm:spPr/>
      <dgm:t>
        <a:bodyPr/>
        <a:lstStyle/>
        <a:p>
          <a:endParaRPr lang="es-MX"/>
        </a:p>
      </dgm:t>
    </dgm:pt>
    <dgm:pt modelId="{82805702-BAA0-4DE2-AA47-8CB4A41294C5}">
      <dgm:prSet phldrT="[Texto]"/>
      <dgm:spPr/>
      <dgm:t>
        <a:bodyPr/>
        <a:lstStyle/>
        <a:p>
          <a:r>
            <a:rPr lang="es-MX" dirty="0"/>
            <a:t>Inicio adolescente</a:t>
          </a:r>
        </a:p>
      </dgm:t>
    </dgm:pt>
    <dgm:pt modelId="{E14C36E8-D009-4175-A397-F602A9DB4EEF}" type="parTrans" cxnId="{BAFF093F-158C-4796-AEE1-74F107704A09}">
      <dgm:prSet/>
      <dgm:spPr/>
      <dgm:t>
        <a:bodyPr/>
        <a:lstStyle/>
        <a:p>
          <a:endParaRPr lang="es-MX"/>
        </a:p>
      </dgm:t>
    </dgm:pt>
    <dgm:pt modelId="{D2919241-48B5-454D-955F-56D9C3D92A88}" type="sibTrans" cxnId="{BAFF093F-158C-4796-AEE1-74F107704A09}">
      <dgm:prSet/>
      <dgm:spPr/>
      <dgm:t>
        <a:bodyPr/>
        <a:lstStyle/>
        <a:p>
          <a:endParaRPr lang="es-MX"/>
        </a:p>
      </dgm:t>
    </dgm:pt>
    <dgm:pt modelId="{39075CB6-7628-4C8F-AD82-1E35401C95C6}">
      <dgm:prSet phldrT="[Texto]"/>
      <dgm:spPr/>
      <dgm:t>
        <a:bodyPr/>
        <a:lstStyle/>
        <a:p>
          <a:r>
            <a:rPr lang="es-MX" b="0" i="0" u="none" dirty="0">
              <a:solidFill>
                <a:schemeClr val="accent1"/>
              </a:solidFill>
            </a:rPr>
            <a:t>Ausencia de características </a:t>
          </a:r>
          <a:r>
            <a:rPr lang="es-MX" b="0" i="0" u="none" dirty="0" err="1">
              <a:solidFill>
                <a:schemeClr val="accent1"/>
              </a:solidFill>
            </a:rPr>
            <a:t>disocial</a:t>
          </a:r>
          <a:r>
            <a:rPr lang="es-MX" b="0" i="0" u="none" dirty="0">
              <a:solidFill>
                <a:schemeClr val="accent1"/>
              </a:solidFill>
            </a:rPr>
            <a:t> antes de los 10 años.</a:t>
          </a:r>
          <a:endParaRPr lang="es-MX" dirty="0">
            <a:solidFill>
              <a:schemeClr val="accent1"/>
            </a:solidFill>
          </a:endParaRPr>
        </a:p>
      </dgm:t>
    </dgm:pt>
    <dgm:pt modelId="{BEFA90CC-A773-44C3-AD8C-7C35B25F0A4B}" type="parTrans" cxnId="{803A640E-922F-45BE-9D27-84B1AB0752FC}">
      <dgm:prSet/>
      <dgm:spPr/>
      <dgm:t>
        <a:bodyPr/>
        <a:lstStyle/>
        <a:p>
          <a:endParaRPr lang="es-MX"/>
        </a:p>
      </dgm:t>
    </dgm:pt>
    <dgm:pt modelId="{1229351F-491B-4CCF-AA0D-71935FC6B49B}" type="sibTrans" cxnId="{803A640E-922F-45BE-9D27-84B1AB0752FC}">
      <dgm:prSet/>
      <dgm:spPr/>
      <dgm:t>
        <a:bodyPr/>
        <a:lstStyle/>
        <a:p>
          <a:endParaRPr lang="es-MX"/>
        </a:p>
      </dgm:t>
    </dgm:pt>
    <dgm:pt modelId="{1085806D-2090-4FC2-A6C5-6A52E009DCF4}">
      <dgm:prSet phldrT="[Texto]"/>
      <dgm:spPr/>
      <dgm:t>
        <a:bodyPr/>
        <a:lstStyle/>
        <a:p>
          <a:r>
            <a:rPr lang="es-MX" b="0" i="0" u="none" dirty="0">
              <a:solidFill>
                <a:schemeClr val="accent1"/>
              </a:solidFill>
            </a:rPr>
            <a:t>Presencia de por lo menos una característica de trastorno </a:t>
          </a:r>
          <a:r>
            <a:rPr lang="es-MX" b="0" i="0" u="none" dirty="0" err="1">
              <a:solidFill>
                <a:schemeClr val="accent1"/>
              </a:solidFill>
            </a:rPr>
            <a:t>disocial</a:t>
          </a:r>
          <a:r>
            <a:rPr lang="es-MX" b="0" i="0" u="none" dirty="0">
              <a:solidFill>
                <a:schemeClr val="accent1"/>
              </a:solidFill>
            </a:rPr>
            <a:t> antes de los 10 años de edad.</a:t>
          </a:r>
          <a:endParaRPr lang="es-MX" dirty="0">
            <a:solidFill>
              <a:schemeClr val="accent1"/>
            </a:solidFill>
          </a:endParaRPr>
        </a:p>
      </dgm:t>
    </dgm:pt>
    <dgm:pt modelId="{F50B28D7-D3CE-44CF-B6B4-91E47CD829E9}" type="sibTrans" cxnId="{4C69C010-4435-4F0C-BC56-509668998FD1}">
      <dgm:prSet/>
      <dgm:spPr/>
      <dgm:t>
        <a:bodyPr/>
        <a:lstStyle/>
        <a:p>
          <a:endParaRPr lang="es-MX"/>
        </a:p>
      </dgm:t>
    </dgm:pt>
    <dgm:pt modelId="{68EFD6E4-F305-4826-B5EB-2FCCF41AE3FE}" type="parTrans" cxnId="{4C69C010-4435-4F0C-BC56-509668998FD1}">
      <dgm:prSet/>
      <dgm:spPr/>
      <dgm:t>
        <a:bodyPr/>
        <a:lstStyle/>
        <a:p>
          <a:endParaRPr lang="es-MX"/>
        </a:p>
      </dgm:t>
    </dgm:pt>
    <dgm:pt modelId="{D2FA9E22-0A7F-443D-B028-1CCA7F1CCECF}" type="pres">
      <dgm:prSet presAssocID="{1E391524-0EAF-401B-86DB-1D58FA2954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BCC5732-E2A0-426E-91EF-9B47424BB1CB}" type="pres">
      <dgm:prSet presAssocID="{DCE84AA3-B79E-42EE-A9DB-008A19E50C79}" presName="composite" presStyleCnt="0"/>
      <dgm:spPr/>
    </dgm:pt>
    <dgm:pt modelId="{AB9ECFAE-4F51-4D06-8B9E-ED517FF1B45B}" type="pres">
      <dgm:prSet presAssocID="{DCE84AA3-B79E-42EE-A9DB-008A19E50C7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615FD9-6D80-4EC5-8D93-9B7A8716E8F4}" type="pres">
      <dgm:prSet presAssocID="{DCE84AA3-B79E-42EE-A9DB-008A19E50C7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692051-6E60-43A0-BEE0-D14BE7C31D0A}" type="pres">
      <dgm:prSet presAssocID="{663688F9-5EB1-4E4D-B92A-08074D6E19C7}" presName="space" presStyleCnt="0"/>
      <dgm:spPr/>
    </dgm:pt>
    <dgm:pt modelId="{7A9100DF-F564-48ED-B0BF-34EFBC833561}" type="pres">
      <dgm:prSet presAssocID="{82805702-BAA0-4DE2-AA47-8CB4A41294C5}" presName="composite" presStyleCnt="0"/>
      <dgm:spPr/>
    </dgm:pt>
    <dgm:pt modelId="{F4563911-B0AE-42D2-8086-3A4F6F65E054}" type="pres">
      <dgm:prSet presAssocID="{82805702-BAA0-4DE2-AA47-8CB4A41294C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4A3F6A-AFEE-4D5C-8F57-1CFC45488F86}" type="pres">
      <dgm:prSet presAssocID="{82805702-BAA0-4DE2-AA47-8CB4A41294C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AFF093F-158C-4796-AEE1-74F107704A09}" srcId="{1E391524-0EAF-401B-86DB-1D58FA29540D}" destId="{82805702-BAA0-4DE2-AA47-8CB4A41294C5}" srcOrd="1" destOrd="0" parTransId="{E14C36E8-D009-4175-A397-F602A9DB4EEF}" sibTransId="{D2919241-48B5-454D-955F-56D9C3D92A88}"/>
    <dgm:cxn modelId="{4C69C010-4435-4F0C-BC56-509668998FD1}" srcId="{DCE84AA3-B79E-42EE-A9DB-008A19E50C79}" destId="{1085806D-2090-4FC2-A6C5-6A52E009DCF4}" srcOrd="0" destOrd="0" parTransId="{68EFD6E4-F305-4826-B5EB-2FCCF41AE3FE}" sibTransId="{F50B28D7-D3CE-44CF-B6B4-91E47CD829E9}"/>
    <dgm:cxn modelId="{3290C7D6-0227-4022-8AEF-1E8CECD9E4AD}" type="presOf" srcId="{82805702-BAA0-4DE2-AA47-8CB4A41294C5}" destId="{F4563911-B0AE-42D2-8086-3A4F6F65E054}" srcOrd="0" destOrd="0" presId="urn:microsoft.com/office/officeart/2005/8/layout/hList1"/>
    <dgm:cxn modelId="{8E55D4E5-CC5E-47B8-9118-819D03051644}" type="presOf" srcId="{1E391524-0EAF-401B-86DB-1D58FA29540D}" destId="{D2FA9E22-0A7F-443D-B028-1CCA7F1CCECF}" srcOrd="0" destOrd="0" presId="urn:microsoft.com/office/officeart/2005/8/layout/hList1"/>
    <dgm:cxn modelId="{803A640E-922F-45BE-9D27-84B1AB0752FC}" srcId="{82805702-BAA0-4DE2-AA47-8CB4A41294C5}" destId="{39075CB6-7628-4C8F-AD82-1E35401C95C6}" srcOrd="0" destOrd="0" parTransId="{BEFA90CC-A773-44C3-AD8C-7C35B25F0A4B}" sibTransId="{1229351F-491B-4CCF-AA0D-71935FC6B49B}"/>
    <dgm:cxn modelId="{72949A85-FB62-439F-BB19-9758D7445A1B}" type="presOf" srcId="{39075CB6-7628-4C8F-AD82-1E35401C95C6}" destId="{8A4A3F6A-AFEE-4D5C-8F57-1CFC45488F86}" srcOrd="0" destOrd="0" presId="urn:microsoft.com/office/officeart/2005/8/layout/hList1"/>
    <dgm:cxn modelId="{3820A416-BFA3-4488-B5A8-6A1925EC8E13}" type="presOf" srcId="{DCE84AA3-B79E-42EE-A9DB-008A19E50C79}" destId="{AB9ECFAE-4F51-4D06-8B9E-ED517FF1B45B}" srcOrd="0" destOrd="0" presId="urn:microsoft.com/office/officeart/2005/8/layout/hList1"/>
    <dgm:cxn modelId="{76563B5A-636D-4EFC-BCF4-4A2EC6F35B4F}" type="presOf" srcId="{1085806D-2090-4FC2-A6C5-6A52E009DCF4}" destId="{E1615FD9-6D80-4EC5-8D93-9B7A8716E8F4}" srcOrd="0" destOrd="0" presId="urn:microsoft.com/office/officeart/2005/8/layout/hList1"/>
    <dgm:cxn modelId="{CE8A1B25-29C9-4313-ACE6-CC2A6AA90C25}" srcId="{1E391524-0EAF-401B-86DB-1D58FA29540D}" destId="{DCE84AA3-B79E-42EE-A9DB-008A19E50C79}" srcOrd="0" destOrd="0" parTransId="{EA266F8F-9521-42E8-8635-2A37D4300728}" sibTransId="{663688F9-5EB1-4E4D-B92A-08074D6E19C7}"/>
    <dgm:cxn modelId="{A1DA198E-689E-428A-A7D2-EE31C8C5D3E2}" type="presParOf" srcId="{D2FA9E22-0A7F-443D-B028-1CCA7F1CCECF}" destId="{DBCC5732-E2A0-426E-91EF-9B47424BB1CB}" srcOrd="0" destOrd="0" presId="urn:microsoft.com/office/officeart/2005/8/layout/hList1"/>
    <dgm:cxn modelId="{8392D704-97BE-47E3-95B8-5C1C3A062463}" type="presParOf" srcId="{DBCC5732-E2A0-426E-91EF-9B47424BB1CB}" destId="{AB9ECFAE-4F51-4D06-8B9E-ED517FF1B45B}" srcOrd="0" destOrd="0" presId="urn:microsoft.com/office/officeart/2005/8/layout/hList1"/>
    <dgm:cxn modelId="{57E0FBD7-61D8-4619-A38F-8A2903FD511C}" type="presParOf" srcId="{DBCC5732-E2A0-426E-91EF-9B47424BB1CB}" destId="{E1615FD9-6D80-4EC5-8D93-9B7A8716E8F4}" srcOrd="1" destOrd="0" presId="urn:microsoft.com/office/officeart/2005/8/layout/hList1"/>
    <dgm:cxn modelId="{D67B6F09-F1AA-43D2-AEED-760DD3C6EE84}" type="presParOf" srcId="{D2FA9E22-0A7F-443D-B028-1CCA7F1CCECF}" destId="{2D692051-6E60-43A0-BEE0-D14BE7C31D0A}" srcOrd="1" destOrd="0" presId="urn:microsoft.com/office/officeart/2005/8/layout/hList1"/>
    <dgm:cxn modelId="{1D5460F1-092C-45E7-89CE-E025954E3214}" type="presParOf" srcId="{D2FA9E22-0A7F-443D-B028-1CCA7F1CCECF}" destId="{7A9100DF-F564-48ED-B0BF-34EFBC833561}" srcOrd="2" destOrd="0" presId="urn:microsoft.com/office/officeart/2005/8/layout/hList1"/>
    <dgm:cxn modelId="{87D9C79D-3AD4-4A37-B126-FBF2B38A1273}" type="presParOf" srcId="{7A9100DF-F564-48ED-B0BF-34EFBC833561}" destId="{F4563911-B0AE-42D2-8086-3A4F6F65E054}" srcOrd="0" destOrd="0" presId="urn:microsoft.com/office/officeart/2005/8/layout/hList1"/>
    <dgm:cxn modelId="{46C4F0FF-5BBA-4F8C-B30C-E40FDD491F04}" type="presParOf" srcId="{7A9100DF-F564-48ED-B0BF-34EFBC833561}" destId="{8A4A3F6A-AFEE-4D5C-8F57-1CFC45488F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050B3-FF33-4C87-9EB9-B249963BCC28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1222DCC1-BCD0-4CA4-A316-D126138D256A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Leve</a:t>
          </a:r>
        </a:p>
      </dgm:t>
    </dgm:pt>
    <dgm:pt modelId="{D6E29881-8086-4BB5-8D1D-B1E97658DC91}" type="parTrans" cxnId="{0647D9E8-6BD4-4C40-933A-D7D29F145E75}">
      <dgm:prSet/>
      <dgm:spPr/>
      <dgm:t>
        <a:bodyPr/>
        <a:lstStyle/>
        <a:p>
          <a:endParaRPr lang="es-MX"/>
        </a:p>
      </dgm:t>
    </dgm:pt>
    <dgm:pt modelId="{13B8A85A-7717-4CA0-A8AA-4EF4B477A838}" type="sibTrans" cxnId="{0647D9E8-6BD4-4C40-933A-D7D29F145E75}">
      <dgm:prSet/>
      <dgm:spPr/>
      <dgm:t>
        <a:bodyPr/>
        <a:lstStyle/>
        <a:p>
          <a:endParaRPr lang="es-MX"/>
        </a:p>
      </dgm:t>
    </dgm:pt>
    <dgm:pt modelId="{7DB3551D-DAE1-4966-B9B7-B08B359C5848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Moderado</a:t>
          </a:r>
        </a:p>
      </dgm:t>
    </dgm:pt>
    <dgm:pt modelId="{D32C042A-2E58-4DB9-BF71-24F2CEC32F13}" type="parTrans" cxnId="{D42550CE-2ABB-43E2-8BC0-EE64E929BEE8}">
      <dgm:prSet/>
      <dgm:spPr/>
      <dgm:t>
        <a:bodyPr/>
        <a:lstStyle/>
        <a:p>
          <a:endParaRPr lang="es-MX"/>
        </a:p>
      </dgm:t>
    </dgm:pt>
    <dgm:pt modelId="{00F41944-054C-4BB3-A10D-A4D5674BE9F2}" type="sibTrans" cxnId="{D42550CE-2ABB-43E2-8BC0-EE64E929BEE8}">
      <dgm:prSet/>
      <dgm:spPr/>
      <dgm:t>
        <a:bodyPr/>
        <a:lstStyle/>
        <a:p>
          <a:endParaRPr lang="es-MX"/>
        </a:p>
      </dgm:t>
    </dgm:pt>
    <dgm:pt modelId="{08D97D03-E14E-48DC-923F-9ABDAB4F4D80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Grave</a:t>
          </a:r>
        </a:p>
      </dgm:t>
    </dgm:pt>
    <dgm:pt modelId="{25C4A298-09BD-4E8C-A935-AF9657112811}" type="parTrans" cxnId="{9055B60A-6902-444D-A04D-FE49BB8254ED}">
      <dgm:prSet/>
      <dgm:spPr/>
      <dgm:t>
        <a:bodyPr/>
        <a:lstStyle/>
        <a:p>
          <a:endParaRPr lang="es-MX"/>
        </a:p>
      </dgm:t>
    </dgm:pt>
    <dgm:pt modelId="{4AD06360-66C2-4293-82BE-CE7758DF3179}" type="sibTrans" cxnId="{9055B60A-6902-444D-A04D-FE49BB8254ED}">
      <dgm:prSet/>
      <dgm:spPr/>
      <dgm:t>
        <a:bodyPr/>
        <a:lstStyle/>
        <a:p>
          <a:endParaRPr lang="es-MX"/>
        </a:p>
      </dgm:t>
    </dgm:pt>
    <dgm:pt modelId="{B571F916-2A84-4407-B753-85F47ED8EAD7}" type="pres">
      <dgm:prSet presAssocID="{480050B3-FF33-4C87-9EB9-B249963BCC28}" presName="arrowDiagram" presStyleCnt="0">
        <dgm:presLayoutVars>
          <dgm:chMax val="5"/>
          <dgm:dir/>
          <dgm:resizeHandles val="exact"/>
        </dgm:presLayoutVars>
      </dgm:prSet>
      <dgm:spPr/>
    </dgm:pt>
    <dgm:pt modelId="{788D2B33-1EC9-4A0B-83F2-E92CF1942DF4}" type="pres">
      <dgm:prSet presAssocID="{480050B3-FF33-4C87-9EB9-B249963BCC28}" presName="arrow" presStyleLbl="bgShp" presStyleIdx="0" presStyleCnt="1" custLinFactNeighborX="-3644"/>
      <dgm:spPr/>
    </dgm:pt>
    <dgm:pt modelId="{7BC4BEB3-ECFD-4D21-88BD-6FE0C822BFF1}" type="pres">
      <dgm:prSet presAssocID="{480050B3-FF33-4C87-9EB9-B249963BCC28}" presName="arrowDiagram3" presStyleCnt="0"/>
      <dgm:spPr/>
    </dgm:pt>
    <dgm:pt modelId="{38D0EACA-574C-44D5-8238-B07A1EE6D787}" type="pres">
      <dgm:prSet presAssocID="{1222DCC1-BCD0-4CA4-A316-D126138D256A}" presName="bullet3a" presStyleLbl="node1" presStyleIdx="0" presStyleCnt="3"/>
      <dgm:spPr/>
    </dgm:pt>
    <dgm:pt modelId="{F06C0D5B-79C2-4F4A-A828-FE4B207EECBA}" type="pres">
      <dgm:prSet presAssocID="{1222DCC1-BCD0-4CA4-A316-D126138D256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B97E3E-FF22-4672-BD53-6BFDF00E4DEE}" type="pres">
      <dgm:prSet presAssocID="{7DB3551D-DAE1-4966-B9B7-B08B359C5848}" presName="bullet3b" presStyleLbl="node1" presStyleIdx="1" presStyleCnt="3"/>
      <dgm:spPr/>
    </dgm:pt>
    <dgm:pt modelId="{1A52488D-63B3-4FCA-B8F4-CBC91B70C65D}" type="pres">
      <dgm:prSet presAssocID="{7DB3551D-DAE1-4966-B9B7-B08B359C584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5FE381-0A25-4974-A661-01E904C39209}" type="pres">
      <dgm:prSet presAssocID="{08D97D03-E14E-48DC-923F-9ABDAB4F4D80}" presName="bullet3c" presStyleLbl="node1" presStyleIdx="2" presStyleCnt="3"/>
      <dgm:spPr/>
    </dgm:pt>
    <dgm:pt modelId="{1F33C03B-C91C-43E8-90CC-E0D9BB0416F6}" type="pres">
      <dgm:prSet presAssocID="{08D97D03-E14E-48DC-923F-9ABDAB4F4D8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16A631F-EE67-4E9B-A381-6873BD26FB58}" type="presOf" srcId="{7DB3551D-DAE1-4966-B9B7-B08B359C5848}" destId="{1A52488D-63B3-4FCA-B8F4-CBC91B70C65D}" srcOrd="0" destOrd="0" presId="urn:microsoft.com/office/officeart/2005/8/layout/arrow2"/>
    <dgm:cxn modelId="{0647D9E8-6BD4-4C40-933A-D7D29F145E75}" srcId="{480050B3-FF33-4C87-9EB9-B249963BCC28}" destId="{1222DCC1-BCD0-4CA4-A316-D126138D256A}" srcOrd="0" destOrd="0" parTransId="{D6E29881-8086-4BB5-8D1D-B1E97658DC91}" sibTransId="{13B8A85A-7717-4CA0-A8AA-4EF4B477A838}"/>
    <dgm:cxn modelId="{CC86FB84-89FE-46EE-9F1C-E15574E4E80B}" type="presOf" srcId="{08D97D03-E14E-48DC-923F-9ABDAB4F4D80}" destId="{1F33C03B-C91C-43E8-90CC-E0D9BB0416F6}" srcOrd="0" destOrd="0" presId="urn:microsoft.com/office/officeart/2005/8/layout/arrow2"/>
    <dgm:cxn modelId="{9055B60A-6902-444D-A04D-FE49BB8254ED}" srcId="{480050B3-FF33-4C87-9EB9-B249963BCC28}" destId="{08D97D03-E14E-48DC-923F-9ABDAB4F4D80}" srcOrd="2" destOrd="0" parTransId="{25C4A298-09BD-4E8C-A935-AF9657112811}" sibTransId="{4AD06360-66C2-4293-82BE-CE7758DF3179}"/>
    <dgm:cxn modelId="{4B42C855-BADD-47AA-BB7D-8679917E1E2D}" type="presOf" srcId="{1222DCC1-BCD0-4CA4-A316-D126138D256A}" destId="{F06C0D5B-79C2-4F4A-A828-FE4B207EECBA}" srcOrd="0" destOrd="0" presId="urn:microsoft.com/office/officeart/2005/8/layout/arrow2"/>
    <dgm:cxn modelId="{71142CAB-8DDD-43D4-B6AE-CCCDDC94015E}" type="presOf" srcId="{480050B3-FF33-4C87-9EB9-B249963BCC28}" destId="{B571F916-2A84-4407-B753-85F47ED8EAD7}" srcOrd="0" destOrd="0" presId="urn:microsoft.com/office/officeart/2005/8/layout/arrow2"/>
    <dgm:cxn modelId="{D42550CE-2ABB-43E2-8BC0-EE64E929BEE8}" srcId="{480050B3-FF33-4C87-9EB9-B249963BCC28}" destId="{7DB3551D-DAE1-4966-B9B7-B08B359C5848}" srcOrd="1" destOrd="0" parTransId="{D32C042A-2E58-4DB9-BF71-24F2CEC32F13}" sibTransId="{00F41944-054C-4BB3-A10D-A4D5674BE9F2}"/>
    <dgm:cxn modelId="{E9ADA7DF-6950-4137-8460-642AE4A9693D}" type="presParOf" srcId="{B571F916-2A84-4407-B753-85F47ED8EAD7}" destId="{788D2B33-1EC9-4A0B-83F2-E92CF1942DF4}" srcOrd="0" destOrd="0" presId="urn:microsoft.com/office/officeart/2005/8/layout/arrow2"/>
    <dgm:cxn modelId="{C785BD00-81A9-4CA1-9508-0B52B7E7C554}" type="presParOf" srcId="{B571F916-2A84-4407-B753-85F47ED8EAD7}" destId="{7BC4BEB3-ECFD-4D21-88BD-6FE0C822BFF1}" srcOrd="1" destOrd="0" presId="urn:microsoft.com/office/officeart/2005/8/layout/arrow2"/>
    <dgm:cxn modelId="{99664C09-D0D3-4F51-8F3D-66ACAAE30429}" type="presParOf" srcId="{7BC4BEB3-ECFD-4D21-88BD-6FE0C822BFF1}" destId="{38D0EACA-574C-44D5-8238-B07A1EE6D787}" srcOrd="0" destOrd="0" presId="urn:microsoft.com/office/officeart/2005/8/layout/arrow2"/>
    <dgm:cxn modelId="{3E96078B-1ADA-40E6-AE62-AB100E1C0557}" type="presParOf" srcId="{7BC4BEB3-ECFD-4D21-88BD-6FE0C822BFF1}" destId="{F06C0D5B-79C2-4F4A-A828-FE4B207EECBA}" srcOrd="1" destOrd="0" presId="urn:microsoft.com/office/officeart/2005/8/layout/arrow2"/>
    <dgm:cxn modelId="{BAF7AD02-A60F-492C-A76C-307B81687875}" type="presParOf" srcId="{7BC4BEB3-ECFD-4D21-88BD-6FE0C822BFF1}" destId="{06B97E3E-FF22-4672-BD53-6BFDF00E4DEE}" srcOrd="2" destOrd="0" presId="urn:microsoft.com/office/officeart/2005/8/layout/arrow2"/>
    <dgm:cxn modelId="{CAD31ECF-1101-4B0F-8205-B285C8FCB830}" type="presParOf" srcId="{7BC4BEB3-ECFD-4D21-88BD-6FE0C822BFF1}" destId="{1A52488D-63B3-4FCA-B8F4-CBC91B70C65D}" srcOrd="3" destOrd="0" presId="urn:microsoft.com/office/officeart/2005/8/layout/arrow2"/>
    <dgm:cxn modelId="{4B0CDC53-EBDA-4711-8A8C-D0D8C1438E53}" type="presParOf" srcId="{7BC4BEB3-ECFD-4D21-88BD-6FE0C822BFF1}" destId="{A45FE381-0A25-4974-A661-01E904C39209}" srcOrd="4" destOrd="0" presId="urn:microsoft.com/office/officeart/2005/8/layout/arrow2"/>
    <dgm:cxn modelId="{276BA30D-FF7D-417C-AA28-CCCC605D16CA}" type="presParOf" srcId="{7BC4BEB3-ECFD-4D21-88BD-6FE0C822BFF1}" destId="{1F33C03B-C91C-43E8-90CC-E0D9BB0416F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D3234-74F0-4865-ABF4-0BA75B70A190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4" csCatId="colorful" phldr="1"/>
      <dgm:spPr/>
    </dgm:pt>
    <dgm:pt modelId="{A4BF79E9-6197-4C02-8EDD-D6151867AB4C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Rechazo</a:t>
          </a:r>
        </a:p>
      </dgm:t>
    </dgm:pt>
    <dgm:pt modelId="{4C7EE1BB-C09C-4669-A703-4BFDB318157F}" type="parTrans" cxnId="{885900D3-9581-4E74-8F3C-F0802E274972}">
      <dgm:prSet/>
      <dgm:spPr/>
      <dgm:t>
        <a:bodyPr/>
        <a:lstStyle/>
        <a:p>
          <a:endParaRPr lang="es-MX"/>
        </a:p>
      </dgm:t>
    </dgm:pt>
    <dgm:pt modelId="{660612D6-A0B5-4936-B758-F0BD75F26E99}" type="sibTrans" cxnId="{885900D3-9581-4E74-8F3C-F0802E274972}">
      <dgm:prSet/>
      <dgm:spPr/>
      <dgm:t>
        <a:bodyPr/>
        <a:lstStyle/>
        <a:p>
          <a:endParaRPr lang="es-MX"/>
        </a:p>
      </dgm:t>
    </dgm:pt>
    <dgm:pt modelId="{AA9FF5DB-7929-4959-96CD-E13A1A3263E7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Temperamento difícil</a:t>
          </a:r>
        </a:p>
      </dgm:t>
    </dgm:pt>
    <dgm:pt modelId="{260C8F2E-5C2C-41EF-BBF4-F0EA0DFAE33E}" type="parTrans" cxnId="{D7A43744-6539-447A-B5B3-1A30D8993BEE}">
      <dgm:prSet/>
      <dgm:spPr/>
      <dgm:t>
        <a:bodyPr/>
        <a:lstStyle/>
        <a:p>
          <a:endParaRPr lang="es-MX"/>
        </a:p>
      </dgm:t>
    </dgm:pt>
    <dgm:pt modelId="{3708BA44-20FE-46E5-9A07-2FBF9D85878F}" type="sibTrans" cxnId="{D7A43744-6539-447A-B5B3-1A30D8993BEE}">
      <dgm:prSet/>
      <dgm:spPr/>
      <dgm:t>
        <a:bodyPr/>
        <a:lstStyle/>
        <a:p>
          <a:endParaRPr lang="es-MX"/>
        </a:p>
      </dgm:t>
    </dgm:pt>
    <dgm:pt modelId="{72E5FD94-752E-48E2-B6F4-F98D03BF5099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Abandono de los padres</a:t>
          </a:r>
        </a:p>
      </dgm:t>
    </dgm:pt>
    <dgm:pt modelId="{1FCB6D9F-B863-4532-9AB3-FD62BF280C61}" type="parTrans" cxnId="{B50808A3-7F66-4E66-8138-674E8E1462A5}">
      <dgm:prSet/>
      <dgm:spPr/>
      <dgm:t>
        <a:bodyPr/>
        <a:lstStyle/>
        <a:p>
          <a:endParaRPr lang="es-MX"/>
        </a:p>
      </dgm:t>
    </dgm:pt>
    <dgm:pt modelId="{5C0F8926-98C9-471E-B0D9-3CDD35F38C83}" type="sibTrans" cxnId="{B50808A3-7F66-4E66-8138-674E8E1462A5}">
      <dgm:prSet/>
      <dgm:spPr/>
      <dgm:t>
        <a:bodyPr/>
        <a:lstStyle/>
        <a:p>
          <a:endParaRPr lang="es-MX"/>
        </a:p>
      </dgm:t>
    </dgm:pt>
    <dgm:pt modelId="{33E5EE80-A205-4B49-9DF5-10009323501E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Abuso físico y sexual</a:t>
          </a:r>
        </a:p>
      </dgm:t>
    </dgm:pt>
    <dgm:pt modelId="{BE34F312-07FE-4A55-BD1B-F64922B85B48}" type="parTrans" cxnId="{F40F3E6A-F5DF-42BE-8636-A56239231D12}">
      <dgm:prSet/>
      <dgm:spPr/>
      <dgm:t>
        <a:bodyPr/>
        <a:lstStyle/>
        <a:p>
          <a:endParaRPr lang="es-MX"/>
        </a:p>
      </dgm:t>
    </dgm:pt>
    <dgm:pt modelId="{0449180F-87D1-46BD-9610-799539C9B8E8}" type="sibTrans" cxnId="{F40F3E6A-F5DF-42BE-8636-A56239231D12}">
      <dgm:prSet/>
      <dgm:spPr/>
      <dgm:t>
        <a:bodyPr/>
        <a:lstStyle/>
        <a:p>
          <a:endParaRPr lang="es-MX"/>
        </a:p>
      </dgm:t>
    </dgm:pt>
    <dgm:pt modelId="{45870432-2ADD-4480-B8D7-B40741580493}">
      <dgm:prSet phldrT="[Texto]"/>
      <dgm:spPr/>
      <dgm:t>
        <a:bodyPr/>
        <a:lstStyle/>
        <a:p>
          <a:r>
            <a:rPr lang="es-MX" dirty="0">
              <a:solidFill>
                <a:schemeClr val="accent1"/>
              </a:solidFill>
            </a:rPr>
            <a:t>Carencia de supervisión</a:t>
          </a:r>
        </a:p>
      </dgm:t>
    </dgm:pt>
    <dgm:pt modelId="{FD54570C-9466-41FC-8AD1-86482F9C1F1F}" type="parTrans" cxnId="{446F1AE3-C5A0-40C0-9182-03183DBDB9A5}">
      <dgm:prSet/>
      <dgm:spPr/>
      <dgm:t>
        <a:bodyPr/>
        <a:lstStyle/>
        <a:p>
          <a:endParaRPr lang="es-MX"/>
        </a:p>
      </dgm:t>
    </dgm:pt>
    <dgm:pt modelId="{451A340A-2557-4097-AF6E-FC59523C41A2}" type="sibTrans" cxnId="{446F1AE3-C5A0-40C0-9182-03183DBDB9A5}">
      <dgm:prSet/>
      <dgm:spPr/>
      <dgm:t>
        <a:bodyPr/>
        <a:lstStyle/>
        <a:p>
          <a:endParaRPr lang="es-MX"/>
        </a:p>
      </dgm:t>
    </dgm:pt>
    <dgm:pt modelId="{F265019B-65B2-4CA7-9EE9-46DFCB6001BF}" type="pres">
      <dgm:prSet presAssocID="{0D5D3234-74F0-4865-ABF4-0BA75B70A190}" presName="Name0" presStyleCnt="0">
        <dgm:presLayoutVars>
          <dgm:chMax val="7"/>
          <dgm:dir/>
          <dgm:resizeHandles val="exact"/>
        </dgm:presLayoutVars>
      </dgm:prSet>
      <dgm:spPr/>
    </dgm:pt>
    <dgm:pt modelId="{3C0E7649-8454-4136-94D8-EACEBC8DD84C}" type="pres">
      <dgm:prSet presAssocID="{0D5D3234-74F0-4865-ABF4-0BA75B70A190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568E7B-313A-4B96-AADE-8F20B8D106C6}" type="pres">
      <dgm:prSet presAssocID="{0D5D3234-74F0-4865-ABF4-0BA75B70A190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08CD09-3139-4416-A499-700B06512E33}" type="pres">
      <dgm:prSet presAssocID="{0D5D3234-74F0-4865-ABF4-0BA75B70A190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A1F5AB-C9CB-47A9-A384-7D1EC2CCB81A}" type="pres">
      <dgm:prSet presAssocID="{0D5D3234-74F0-4865-ABF4-0BA75B70A190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A1C6D5-8A2C-4105-B850-D7B1FBB3A23C}" type="pres">
      <dgm:prSet presAssocID="{0D5D3234-74F0-4865-ABF4-0BA75B70A190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40F3E6A-F5DF-42BE-8636-A56239231D12}" srcId="{0D5D3234-74F0-4865-ABF4-0BA75B70A190}" destId="{33E5EE80-A205-4B49-9DF5-10009323501E}" srcOrd="3" destOrd="0" parTransId="{BE34F312-07FE-4A55-BD1B-F64922B85B48}" sibTransId="{0449180F-87D1-46BD-9610-799539C9B8E8}"/>
    <dgm:cxn modelId="{235CD857-6172-4D22-88F1-D90900A1C9DC}" type="presOf" srcId="{A4BF79E9-6197-4C02-8EDD-D6151867AB4C}" destId="{3C0E7649-8454-4136-94D8-EACEBC8DD84C}" srcOrd="0" destOrd="0" presId="urn:microsoft.com/office/officeart/2005/8/layout/rings+Icon"/>
    <dgm:cxn modelId="{AE7C4422-5BF0-4F95-8149-042D75ACADFE}" type="presOf" srcId="{0D5D3234-74F0-4865-ABF4-0BA75B70A190}" destId="{F265019B-65B2-4CA7-9EE9-46DFCB6001BF}" srcOrd="0" destOrd="0" presId="urn:microsoft.com/office/officeart/2005/8/layout/rings+Icon"/>
    <dgm:cxn modelId="{0D3732B7-DB2A-4B37-9350-769AB279465C}" type="presOf" srcId="{45870432-2ADD-4480-B8D7-B40741580493}" destId="{29A1C6D5-8A2C-4105-B850-D7B1FBB3A23C}" srcOrd="0" destOrd="0" presId="urn:microsoft.com/office/officeart/2005/8/layout/rings+Icon"/>
    <dgm:cxn modelId="{86A0BF0E-5A41-4355-B04D-BB27A199FFBE}" type="presOf" srcId="{72E5FD94-752E-48E2-B6F4-F98D03BF5099}" destId="{D508CD09-3139-4416-A499-700B06512E33}" srcOrd="0" destOrd="0" presId="urn:microsoft.com/office/officeart/2005/8/layout/rings+Icon"/>
    <dgm:cxn modelId="{0178855C-D809-4A68-A2DC-9FC2AD09BB6C}" type="presOf" srcId="{33E5EE80-A205-4B49-9DF5-10009323501E}" destId="{FEA1F5AB-C9CB-47A9-A384-7D1EC2CCB81A}" srcOrd="0" destOrd="0" presId="urn:microsoft.com/office/officeart/2005/8/layout/rings+Icon"/>
    <dgm:cxn modelId="{446F1AE3-C5A0-40C0-9182-03183DBDB9A5}" srcId="{0D5D3234-74F0-4865-ABF4-0BA75B70A190}" destId="{45870432-2ADD-4480-B8D7-B40741580493}" srcOrd="4" destOrd="0" parTransId="{FD54570C-9466-41FC-8AD1-86482F9C1F1F}" sibTransId="{451A340A-2557-4097-AF6E-FC59523C41A2}"/>
    <dgm:cxn modelId="{885900D3-9581-4E74-8F3C-F0802E274972}" srcId="{0D5D3234-74F0-4865-ABF4-0BA75B70A190}" destId="{A4BF79E9-6197-4C02-8EDD-D6151867AB4C}" srcOrd="0" destOrd="0" parTransId="{4C7EE1BB-C09C-4669-A703-4BFDB318157F}" sibTransId="{660612D6-A0B5-4936-B758-F0BD75F26E99}"/>
    <dgm:cxn modelId="{D7A43744-6539-447A-B5B3-1A30D8993BEE}" srcId="{0D5D3234-74F0-4865-ABF4-0BA75B70A190}" destId="{AA9FF5DB-7929-4959-96CD-E13A1A3263E7}" srcOrd="1" destOrd="0" parTransId="{260C8F2E-5C2C-41EF-BBF4-F0EA0DFAE33E}" sibTransId="{3708BA44-20FE-46E5-9A07-2FBF9D85878F}"/>
    <dgm:cxn modelId="{45A777B5-2E2D-4AD6-B969-3F33D4E261C5}" type="presOf" srcId="{AA9FF5DB-7929-4959-96CD-E13A1A3263E7}" destId="{37568E7B-313A-4B96-AADE-8F20B8D106C6}" srcOrd="0" destOrd="0" presId="urn:microsoft.com/office/officeart/2005/8/layout/rings+Icon"/>
    <dgm:cxn modelId="{B50808A3-7F66-4E66-8138-674E8E1462A5}" srcId="{0D5D3234-74F0-4865-ABF4-0BA75B70A190}" destId="{72E5FD94-752E-48E2-B6F4-F98D03BF5099}" srcOrd="2" destOrd="0" parTransId="{1FCB6D9F-B863-4532-9AB3-FD62BF280C61}" sibTransId="{5C0F8926-98C9-471E-B0D9-3CDD35F38C83}"/>
    <dgm:cxn modelId="{A995375D-BEBD-426E-AC33-28C52D4971A1}" type="presParOf" srcId="{F265019B-65B2-4CA7-9EE9-46DFCB6001BF}" destId="{3C0E7649-8454-4136-94D8-EACEBC8DD84C}" srcOrd="0" destOrd="0" presId="urn:microsoft.com/office/officeart/2005/8/layout/rings+Icon"/>
    <dgm:cxn modelId="{FA48231E-AE61-4BC4-8A86-14A7961ED7D9}" type="presParOf" srcId="{F265019B-65B2-4CA7-9EE9-46DFCB6001BF}" destId="{37568E7B-313A-4B96-AADE-8F20B8D106C6}" srcOrd="1" destOrd="0" presId="urn:microsoft.com/office/officeart/2005/8/layout/rings+Icon"/>
    <dgm:cxn modelId="{045EF55C-A3A4-4DBC-ACF6-ACCC70AB11E9}" type="presParOf" srcId="{F265019B-65B2-4CA7-9EE9-46DFCB6001BF}" destId="{D508CD09-3139-4416-A499-700B06512E33}" srcOrd="2" destOrd="0" presId="urn:microsoft.com/office/officeart/2005/8/layout/rings+Icon"/>
    <dgm:cxn modelId="{A353A670-E9E0-444E-8567-2907F2BB97C8}" type="presParOf" srcId="{F265019B-65B2-4CA7-9EE9-46DFCB6001BF}" destId="{FEA1F5AB-C9CB-47A9-A384-7D1EC2CCB81A}" srcOrd="3" destOrd="0" presId="urn:microsoft.com/office/officeart/2005/8/layout/rings+Icon"/>
    <dgm:cxn modelId="{AB6768F2-2E16-46E3-8638-28FA1CCC72E5}" type="presParOf" srcId="{F265019B-65B2-4CA7-9EE9-46DFCB6001BF}" destId="{29A1C6D5-8A2C-4105-B850-D7B1FBB3A23C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766E74-7F2D-46E9-BD31-152D696FBB0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AF46D10B-C249-4FE0-AC56-3050C5D3F9E1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" dirty="0">
              <a:solidFill>
                <a:schemeClr val="accent1"/>
              </a:solidFill>
            </a:rPr>
            <a:t>En los varones de edad inferior a 18 años las tasas oscilan entre el 6 y el 16%; en las mujeres las tasas se mueven entre el 2 y el 9%.</a:t>
          </a:r>
          <a:endParaRPr lang="es-MX" dirty="0">
            <a:solidFill>
              <a:schemeClr val="accent1"/>
            </a:solidFill>
          </a:endParaRPr>
        </a:p>
      </dgm:t>
    </dgm:pt>
    <dgm:pt modelId="{8A62F831-6811-45AD-A15E-CE7B9AD94DE4}" type="parTrans" cxnId="{5A9B7055-0616-4723-832F-C66008D2755C}">
      <dgm:prSet/>
      <dgm:spPr/>
      <dgm:t>
        <a:bodyPr/>
        <a:lstStyle/>
        <a:p>
          <a:endParaRPr lang="es-MX"/>
        </a:p>
      </dgm:t>
    </dgm:pt>
    <dgm:pt modelId="{8E1A8286-0B48-4C5E-A712-FD9152BD7BCB}" type="sibTrans" cxnId="{5A9B7055-0616-4723-832F-C66008D2755C}">
      <dgm:prSet/>
      <dgm:spPr/>
      <dgm:t>
        <a:bodyPr/>
        <a:lstStyle/>
        <a:p>
          <a:endParaRPr lang="es-MX"/>
        </a:p>
      </dgm:t>
    </dgm:pt>
    <dgm:pt modelId="{D3891842-61CA-4642-90CB-13C6E3672885}" type="pres">
      <dgm:prSet presAssocID="{5A766E74-7F2D-46E9-BD31-152D696FBB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CD0EDDB-2FEC-421C-B7D5-439B0BA45544}" type="pres">
      <dgm:prSet presAssocID="{AF46D10B-C249-4FE0-AC56-3050C5D3F9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55B9153-E120-4459-9BAB-1E1DCA3065C8}" type="presOf" srcId="{AF46D10B-C249-4FE0-AC56-3050C5D3F9E1}" destId="{1CD0EDDB-2FEC-421C-B7D5-439B0BA45544}" srcOrd="0" destOrd="0" presId="urn:microsoft.com/office/officeart/2005/8/layout/vList2"/>
    <dgm:cxn modelId="{5A9B7055-0616-4723-832F-C66008D2755C}" srcId="{5A766E74-7F2D-46E9-BD31-152D696FBB03}" destId="{AF46D10B-C249-4FE0-AC56-3050C5D3F9E1}" srcOrd="0" destOrd="0" parTransId="{8A62F831-6811-45AD-A15E-CE7B9AD94DE4}" sibTransId="{8E1A8286-0B48-4C5E-A712-FD9152BD7BCB}"/>
    <dgm:cxn modelId="{66C16E3F-746A-43BA-ADB7-15356FE250B6}" type="presOf" srcId="{5A766E74-7F2D-46E9-BD31-152D696FBB03}" destId="{D3891842-61CA-4642-90CB-13C6E3672885}" srcOrd="0" destOrd="0" presId="urn:microsoft.com/office/officeart/2005/8/layout/vList2"/>
    <dgm:cxn modelId="{F8352DB7-C6C2-4598-84BC-01E6AF86E0D9}" type="presParOf" srcId="{D3891842-61CA-4642-90CB-13C6E3672885}" destId="{1CD0EDDB-2FEC-421C-B7D5-439B0BA455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ECFAE-4F51-4D06-8B9E-ED517FF1B45B}">
      <dsp:nvSpPr>
        <dsp:cNvPr id="0" name=""/>
        <dsp:cNvSpPr/>
      </dsp:nvSpPr>
      <dsp:spPr>
        <a:xfrm>
          <a:off x="41" y="51321"/>
          <a:ext cx="3970495" cy="777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Inicio infantil</a:t>
          </a:r>
          <a:endParaRPr lang="es-MX" sz="2700" b="1" kern="1200" dirty="0"/>
        </a:p>
      </dsp:txBody>
      <dsp:txXfrm>
        <a:off x="41" y="51321"/>
        <a:ext cx="3970495" cy="777600"/>
      </dsp:txXfrm>
    </dsp:sp>
    <dsp:sp modelId="{E1615FD9-6D80-4EC5-8D93-9B7A8716E8F4}">
      <dsp:nvSpPr>
        <dsp:cNvPr id="0" name=""/>
        <dsp:cNvSpPr/>
      </dsp:nvSpPr>
      <dsp:spPr>
        <a:xfrm>
          <a:off x="41" y="828921"/>
          <a:ext cx="3970495" cy="25199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b="0" i="0" u="none" kern="1200" dirty="0">
              <a:solidFill>
                <a:schemeClr val="accent1"/>
              </a:solidFill>
            </a:rPr>
            <a:t>Presencia de por lo menos una característica de trastorno </a:t>
          </a:r>
          <a:r>
            <a:rPr lang="es-MX" sz="2700" b="0" i="0" u="none" kern="1200" dirty="0" err="1">
              <a:solidFill>
                <a:schemeClr val="accent1"/>
              </a:solidFill>
            </a:rPr>
            <a:t>disocial</a:t>
          </a:r>
          <a:r>
            <a:rPr lang="es-MX" sz="2700" b="0" i="0" u="none" kern="1200" dirty="0">
              <a:solidFill>
                <a:schemeClr val="accent1"/>
              </a:solidFill>
            </a:rPr>
            <a:t> antes de los 10 años de edad.</a:t>
          </a:r>
          <a:endParaRPr lang="es-MX" sz="2700" kern="1200" dirty="0">
            <a:solidFill>
              <a:schemeClr val="accent1"/>
            </a:solidFill>
          </a:endParaRPr>
        </a:p>
      </dsp:txBody>
      <dsp:txXfrm>
        <a:off x="41" y="828921"/>
        <a:ext cx="3970495" cy="2519910"/>
      </dsp:txXfrm>
    </dsp:sp>
    <dsp:sp modelId="{F4563911-B0AE-42D2-8086-3A4F6F65E054}">
      <dsp:nvSpPr>
        <dsp:cNvPr id="0" name=""/>
        <dsp:cNvSpPr/>
      </dsp:nvSpPr>
      <dsp:spPr>
        <a:xfrm>
          <a:off x="4526406" y="51321"/>
          <a:ext cx="3970495" cy="777600"/>
        </a:xfrm>
        <a:prstGeom prst="rect">
          <a:avLst/>
        </a:prstGeom>
        <a:solidFill>
          <a:schemeClr val="accent4">
            <a:hueOff val="-14114510"/>
            <a:satOff val="7764"/>
            <a:lumOff val="-14510"/>
            <a:alphaOff val="0"/>
          </a:schemeClr>
        </a:solidFill>
        <a:ln w="25400" cap="flat" cmpd="sng" algn="ctr">
          <a:solidFill>
            <a:schemeClr val="accent4">
              <a:hueOff val="-14114510"/>
              <a:satOff val="7764"/>
              <a:lumOff val="-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Inicio adolescente</a:t>
          </a:r>
        </a:p>
      </dsp:txBody>
      <dsp:txXfrm>
        <a:off x="4526406" y="51321"/>
        <a:ext cx="3970495" cy="777600"/>
      </dsp:txXfrm>
    </dsp:sp>
    <dsp:sp modelId="{8A4A3F6A-AFEE-4D5C-8F57-1CFC45488F86}">
      <dsp:nvSpPr>
        <dsp:cNvPr id="0" name=""/>
        <dsp:cNvSpPr/>
      </dsp:nvSpPr>
      <dsp:spPr>
        <a:xfrm>
          <a:off x="4526406" y="828921"/>
          <a:ext cx="3970495" cy="2519910"/>
        </a:xfrm>
        <a:prstGeom prst="rect">
          <a:avLst/>
        </a:prstGeom>
        <a:solidFill>
          <a:schemeClr val="accent4">
            <a:tint val="40000"/>
            <a:alpha val="90000"/>
            <a:hueOff val="-14282908"/>
            <a:satOff val="2487"/>
            <a:lumOff val="-219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4282908"/>
              <a:satOff val="2487"/>
              <a:lumOff val="-21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b="0" i="0" u="none" kern="1200" dirty="0">
              <a:solidFill>
                <a:schemeClr val="accent1"/>
              </a:solidFill>
            </a:rPr>
            <a:t>Ausencia de características </a:t>
          </a:r>
          <a:r>
            <a:rPr lang="es-MX" sz="2700" b="0" i="0" u="none" kern="1200" dirty="0" err="1">
              <a:solidFill>
                <a:schemeClr val="accent1"/>
              </a:solidFill>
            </a:rPr>
            <a:t>disocial</a:t>
          </a:r>
          <a:r>
            <a:rPr lang="es-MX" sz="2700" b="0" i="0" u="none" kern="1200" dirty="0">
              <a:solidFill>
                <a:schemeClr val="accent1"/>
              </a:solidFill>
            </a:rPr>
            <a:t> antes de los 10 años.</a:t>
          </a:r>
          <a:endParaRPr lang="es-MX" sz="2700" kern="1200" dirty="0">
            <a:solidFill>
              <a:schemeClr val="accent1"/>
            </a:solidFill>
          </a:endParaRPr>
        </a:p>
      </dsp:txBody>
      <dsp:txXfrm>
        <a:off x="4526406" y="828921"/>
        <a:ext cx="3970495" cy="251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2B33-1EC9-4A0B-83F2-E92CF1942DF4}">
      <dsp:nvSpPr>
        <dsp:cNvPr id="0" name=""/>
        <dsp:cNvSpPr/>
      </dsp:nvSpPr>
      <dsp:spPr>
        <a:xfrm>
          <a:off x="216040" y="0"/>
          <a:ext cx="5235059" cy="32719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0EACA-574C-44D5-8238-B07A1EE6D787}">
      <dsp:nvSpPr>
        <dsp:cNvPr id="0" name=""/>
        <dsp:cNvSpPr/>
      </dsp:nvSpPr>
      <dsp:spPr>
        <a:xfrm>
          <a:off x="1071658" y="2258273"/>
          <a:ext cx="136111" cy="136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C0D5B-79C2-4F4A-A828-FE4B207EECBA}">
      <dsp:nvSpPr>
        <dsp:cNvPr id="0" name=""/>
        <dsp:cNvSpPr/>
      </dsp:nvSpPr>
      <dsp:spPr>
        <a:xfrm>
          <a:off x="1139714" y="2326329"/>
          <a:ext cx="1219768" cy="945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2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accent1"/>
              </a:solidFill>
            </a:rPr>
            <a:t>Leve</a:t>
          </a:r>
        </a:p>
      </dsp:txBody>
      <dsp:txXfrm>
        <a:off x="1139714" y="2326329"/>
        <a:ext cx="1219768" cy="945582"/>
      </dsp:txXfrm>
    </dsp:sp>
    <dsp:sp modelId="{06B97E3E-FF22-4672-BD53-6BFDF00E4DEE}">
      <dsp:nvSpPr>
        <dsp:cNvPr id="0" name=""/>
        <dsp:cNvSpPr/>
      </dsp:nvSpPr>
      <dsp:spPr>
        <a:xfrm>
          <a:off x="2273105" y="1368967"/>
          <a:ext cx="246047" cy="246047"/>
        </a:xfrm>
        <a:prstGeom prst="ellipse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2488D-63B3-4FCA-B8F4-CBC91B70C65D}">
      <dsp:nvSpPr>
        <dsp:cNvPr id="0" name=""/>
        <dsp:cNvSpPr/>
      </dsp:nvSpPr>
      <dsp:spPr>
        <a:xfrm>
          <a:off x="2396128" y="1491991"/>
          <a:ext cx="1256414" cy="177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76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accent1"/>
              </a:solidFill>
            </a:rPr>
            <a:t>Moderado</a:t>
          </a:r>
        </a:p>
      </dsp:txBody>
      <dsp:txXfrm>
        <a:off x="2396128" y="1491991"/>
        <a:ext cx="1256414" cy="1779920"/>
      </dsp:txXfrm>
    </dsp:sp>
    <dsp:sp modelId="{A45FE381-0A25-4974-A661-01E904C39209}">
      <dsp:nvSpPr>
        <dsp:cNvPr id="0" name=""/>
        <dsp:cNvSpPr/>
      </dsp:nvSpPr>
      <dsp:spPr>
        <a:xfrm>
          <a:off x="3717981" y="827793"/>
          <a:ext cx="340278" cy="340278"/>
        </a:xfrm>
        <a:prstGeom prst="ellipse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3C03B-C91C-43E8-90CC-E0D9BB0416F6}">
      <dsp:nvSpPr>
        <dsp:cNvPr id="0" name=""/>
        <dsp:cNvSpPr/>
      </dsp:nvSpPr>
      <dsp:spPr>
        <a:xfrm>
          <a:off x="3888120" y="997933"/>
          <a:ext cx="1256414" cy="227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0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accent1"/>
              </a:solidFill>
            </a:rPr>
            <a:t>Grave</a:t>
          </a:r>
        </a:p>
      </dsp:txBody>
      <dsp:txXfrm>
        <a:off x="3888120" y="997933"/>
        <a:ext cx="1256414" cy="2273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E7649-8454-4136-94D8-EACEBC8DD84C}">
      <dsp:nvSpPr>
        <dsp:cNvPr id="0" name=""/>
        <dsp:cNvSpPr/>
      </dsp:nvSpPr>
      <dsp:spPr>
        <a:xfrm>
          <a:off x="128154" y="0"/>
          <a:ext cx="1910162" cy="19101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accent1"/>
              </a:solidFill>
            </a:rPr>
            <a:t>Rechazo</a:t>
          </a:r>
        </a:p>
      </dsp:txBody>
      <dsp:txXfrm>
        <a:off x="407891" y="279736"/>
        <a:ext cx="1350688" cy="1350686"/>
      </dsp:txXfrm>
    </dsp:sp>
    <dsp:sp modelId="{37568E7B-313A-4B96-AADE-8F20B8D106C6}">
      <dsp:nvSpPr>
        <dsp:cNvPr id="0" name=""/>
        <dsp:cNvSpPr/>
      </dsp:nvSpPr>
      <dsp:spPr>
        <a:xfrm>
          <a:off x="1110390" y="1273969"/>
          <a:ext cx="1910162" cy="1910158"/>
        </a:xfrm>
        <a:prstGeom prst="ellipse">
          <a:avLst/>
        </a:prstGeom>
        <a:solidFill>
          <a:schemeClr val="accent4">
            <a:alpha val="50000"/>
            <a:hueOff val="-3528628"/>
            <a:satOff val="1941"/>
            <a:lumOff val="-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accent1"/>
              </a:solidFill>
            </a:rPr>
            <a:t>Temperamento difícil</a:t>
          </a:r>
        </a:p>
      </dsp:txBody>
      <dsp:txXfrm>
        <a:off x="1390127" y="1553705"/>
        <a:ext cx="1350688" cy="1350686"/>
      </dsp:txXfrm>
    </dsp:sp>
    <dsp:sp modelId="{D508CD09-3139-4416-A499-700B06512E33}">
      <dsp:nvSpPr>
        <dsp:cNvPr id="0" name=""/>
        <dsp:cNvSpPr/>
      </dsp:nvSpPr>
      <dsp:spPr>
        <a:xfrm>
          <a:off x="2093210" y="0"/>
          <a:ext cx="1910162" cy="1910158"/>
        </a:xfrm>
        <a:prstGeom prst="ellipse">
          <a:avLst/>
        </a:prstGeom>
        <a:solidFill>
          <a:schemeClr val="accent4">
            <a:alpha val="50000"/>
            <a:hueOff val="-7057255"/>
            <a:satOff val="3882"/>
            <a:lumOff val="-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accent1"/>
              </a:solidFill>
            </a:rPr>
            <a:t>Abandono de los padres</a:t>
          </a:r>
        </a:p>
      </dsp:txBody>
      <dsp:txXfrm>
        <a:off x="2372947" y="279736"/>
        <a:ext cx="1350688" cy="1350686"/>
      </dsp:txXfrm>
    </dsp:sp>
    <dsp:sp modelId="{FEA1F5AB-C9CB-47A9-A384-7D1EC2CCB81A}">
      <dsp:nvSpPr>
        <dsp:cNvPr id="0" name=""/>
        <dsp:cNvSpPr/>
      </dsp:nvSpPr>
      <dsp:spPr>
        <a:xfrm>
          <a:off x="3075446" y="1273969"/>
          <a:ext cx="1910162" cy="1910158"/>
        </a:xfrm>
        <a:prstGeom prst="ellipse">
          <a:avLst/>
        </a:prstGeom>
        <a:solidFill>
          <a:schemeClr val="accent4">
            <a:alpha val="50000"/>
            <a:hueOff val="-10585883"/>
            <a:satOff val="5823"/>
            <a:lumOff val="-10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accent1"/>
              </a:solidFill>
            </a:rPr>
            <a:t>Abuso físico y sexual</a:t>
          </a:r>
        </a:p>
      </dsp:txBody>
      <dsp:txXfrm>
        <a:off x="3355183" y="1553705"/>
        <a:ext cx="1350688" cy="1350686"/>
      </dsp:txXfrm>
    </dsp:sp>
    <dsp:sp modelId="{29A1C6D5-8A2C-4105-B850-D7B1FBB3A23C}">
      <dsp:nvSpPr>
        <dsp:cNvPr id="0" name=""/>
        <dsp:cNvSpPr/>
      </dsp:nvSpPr>
      <dsp:spPr>
        <a:xfrm>
          <a:off x="4057682" y="0"/>
          <a:ext cx="1910162" cy="1910158"/>
        </a:xfrm>
        <a:prstGeom prst="ellipse">
          <a:avLst/>
        </a:prstGeom>
        <a:solidFill>
          <a:schemeClr val="accent4">
            <a:alpha val="50000"/>
            <a:hueOff val="-14114510"/>
            <a:satOff val="7764"/>
            <a:lumOff val="-1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accent1"/>
              </a:solidFill>
            </a:rPr>
            <a:t>Carencia de supervisión</a:t>
          </a:r>
        </a:p>
      </dsp:txBody>
      <dsp:txXfrm>
        <a:off x="4337419" y="279736"/>
        <a:ext cx="1350688" cy="1350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0EDDB-2FEC-421C-B7D5-439B0BA45544}">
      <dsp:nvSpPr>
        <dsp:cNvPr id="0" name=""/>
        <dsp:cNvSpPr/>
      </dsp:nvSpPr>
      <dsp:spPr>
        <a:xfrm>
          <a:off x="0" y="208682"/>
          <a:ext cx="8280920" cy="15268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900" kern="1200" dirty="0">
              <a:solidFill>
                <a:schemeClr val="accent1"/>
              </a:solidFill>
            </a:rPr>
            <a:t>En los varones de edad inferior a 18 años las tasas oscilan entre el 6 y el 16%; en las mujeres las tasas se mueven entre el 2 y el 9%.</a:t>
          </a:r>
          <a:endParaRPr lang="es-MX" sz="2900" kern="1200" dirty="0">
            <a:solidFill>
              <a:schemeClr val="accent1"/>
            </a:solidFill>
          </a:endParaRPr>
        </a:p>
      </dsp:txBody>
      <dsp:txXfrm>
        <a:off x="74535" y="283217"/>
        <a:ext cx="8131850" cy="137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84477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451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782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500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5829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2022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320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79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0206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7521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312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005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9001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068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119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082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242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987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150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329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353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‹#›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7394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sz="4400" dirty="0"/>
              <a:t>T</a:t>
            </a:r>
            <a:r>
              <a:rPr lang="es" sz="4400" dirty="0"/>
              <a:t>rastorno de neurodesarrollo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59550" y="237635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TRASTORNO DISOCIAL Y NEGATIVISTA DESAFIANTE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662675" y="3815750"/>
            <a:ext cx="6016800" cy="11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b="1"/>
              <a:t>Guizar Escamilla Mónica Alejandra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b="1"/>
              <a:t>María Elena Morales Cárdenas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 b="1"/>
              <a:t>Jiménez Amaro Ana Mirian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1662675" y="0"/>
            <a:ext cx="5585375" cy="344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6"/>
          <p:cNvSpPr txBox="1">
            <a:spLocks/>
          </p:cNvSpPr>
          <p:nvPr/>
        </p:nvSpPr>
        <p:spPr>
          <a:xfrm>
            <a:off x="410775" y="1691398"/>
            <a:ext cx="8520600" cy="739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8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MX" sz="4400" dirty="0"/>
              <a:t>T</a:t>
            </a:r>
            <a:r>
              <a:rPr lang="es" sz="4400" dirty="0"/>
              <a:t>rastornos disrruptivos</a:t>
            </a:r>
          </a:p>
        </p:txBody>
      </p:sp>
      <p:sp>
        <p:nvSpPr>
          <p:cNvPr id="7" name="Shape 57"/>
          <p:cNvSpPr txBox="1">
            <a:spLocks/>
          </p:cNvSpPr>
          <p:nvPr/>
        </p:nvSpPr>
        <p:spPr>
          <a:xfrm>
            <a:off x="251520" y="1036037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es" dirty="0"/>
              <a:t>TRASTORNO POR DÉFICIT DE ATENCIÓN (TDAH)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/>
              <a:t>Especificaciones de gravedad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599347746"/>
              </p:ext>
            </p:extLst>
          </p:nvPr>
        </p:nvGraphicFramePr>
        <p:xfrm>
          <a:off x="1475656" y="1347614"/>
          <a:ext cx="6048672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7694"/>
            <a:ext cx="1911085" cy="179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291830"/>
            <a:ext cx="2088232" cy="156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5" y="1529134"/>
            <a:ext cx="2088231" cy="147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51920" y="1228675"/>
            <a:ext cx="498038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-Escasa empatia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-Perciben mal las intenciones de los otros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-Carecen de sentimiento de culpa o remordimiento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-Culpan a otros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-Autoestima baja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-Escasa tolerancia a la frustración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-Irritabilidad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 dirty="0"/>
              <a:t>-Arrebatos emocionales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/>
              <a:t>Síntomas y trastornos asociados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9609"/>
            <a:ext cx="3295630" cy="355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/>
              <a:t>Síntomas y trastornos asociados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628452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s" dirty="0"/>
              <a:t>-Altas tasas de accidentes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s" dirty="0"/>
              <a:t>-Inicio temprano de la actividad sexual, y consumo de sustancias adictivas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s" dirty="0"/>
              <a:t>-Problemas educativos, laborales, conflictos legales, enfermedades de transmisión sexual, embarazos no deseados y lesiones físicas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s" dirty="0"/>
              <a:t>-Ideación suicida.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s" dirty="0"/>
              <a:t>-Nivel intelectual inferior al promedio.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0997" y="1059582"/>
            <a:ext cx="324036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147814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/>
              <a:t>Factores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endParaRPr lang="e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735958219"/>
              </p:ext>
            </p:extLst>
          </p:nvPr>
        </p:nvGraphicFramePr>
        <p:xfrm>
          <a:off x="1524000" y="1419622"/>
          <a:ext cx="609600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BEE395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/>
              <a:t>Prevalencia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948418330"/>
              </p:ext>
            </p:extLst>
          </p:nvPr>
        </p:nvGraphicFramePr>
        <p:xfrm>
          <a:off x="467544" y="1491630"/>
          <a:ext cx="828092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303306"/>
            <a:ext cx="2495550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highlight>
                  <a:srgbClr val="00FFFF"/>
                </a:highlight>
              </a:rPr>
              <a:t>Negativista desafiante: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41650" y="1308725"/>
            <a:ext cx="4890900" cy="2827500"/>
          </a:xfrm>
          <a:prstGeom prst="rect">
            <a:avLst/>
          </a:prstGeom>
          <a:ln w="38100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highlight>
                  <a:srgbClr val="F4CCCC"/>
                </a:highlight>
              </a:rPr>
              <a:t>Criterios Diagnósticos: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❖"/>
            </a:pPr>
            <a:r>
              <a:rPr lang="es"/>
              <a:t>Enfado/irritabilidad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❖"/>
            </a:pPr>
            <a:r>
              <a:rPr lang="es"/>
              <a:t>Discusiones/actitud desafiante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❖"/>
            </a:pPr>
            <a:r>
              <a:rPr lang="es"/>
              <a:t>Vengativo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275" y="1093850"/>
            <a:ext cx="2857500" cy="22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9050" y="3321350"/>
            <a:ext cx="3065901" cy="18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highlight>
                  <a:srgbClr val="F4CCCC"/>
                </a:highlight>
              </a:rPr>
              <a:t>gravedad: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570500" cy="3340200"/>
          </a:xfrm>
          <a:prstGeom prst="rect">
            <a:avLst/>
          </a:prstGeom>
          <a:ln w="38100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❖"/>
            </a:pPr>
            <a:r>
              <a:rPr lang="es" b="1"/>
              <a:t>Leve:</a:t>
            </a:r>
            <a:r>
              <a:rPr lang="es"/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síntomas se limitan a un entorno.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❖"/>
            </a:pPr>
            <a:r>
              <a:rPr lang="es" b="1"/>
              <a:t>Moderado:</a:t>
            </a:r>
            <a:r>
              <a:rPr lang="es"/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Dos entornos por lo menos.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❖"/>
            </a:pPr>
            <a:r>
              <a:rPr lang="es" b="1"/>
              <a:t>Grave:</a:t>
            </a:r>
            <a:r>
              <a:rPr lang="es"/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Tres o más entornos.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399" y="0"/>
            <a:ext cx="2680600" cy="208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025" y="2088125"/>
            <a:ext cx="3220974" cy="14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1925" y="3515875"/>
            <a:ext cx="4842075" cy="15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38700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highlight>
                  <a:srgbClr val="F4CCCC"/>
                </a:highlight>
              </a:rPr>
              <a:t>características: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31575" y="1255087"/>
            <a:ext cx="5861400" cy="2967600"/>
          </a:xfrm>
          <a:prstGeom prst="rect">
            <a:avLst/>
          </a:prstGeom>
          <a:ln w="38100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❖"/>
            </a:pPr>
            <a:r>
              <a:rPr lang="es" dirty="0"/>
              <a:t>Deterioro significativo del funcionamiento social.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❖"/>
            </a:pPr>
            <a:r>
              <a:rPr lang="es" dirty="0"/>
              <a:t>Los síntomas debe exceder aquello que es normativo.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har char="❖"/>
            </a:pPr>
            <a:r>
              <a:rPr lang="es" dirty="0"/>
              <a:t>Suelen justificar su comportamiento.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224" y="3573950"/>
            <a:ext cx="2850724" cy="14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225" y="1903825"/>
            <a:ext cx="2850725" cy="16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125" y="0"/>
            <a:ext cx="2970824" cy="19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752025" y="33050"/>
            <a:ext cx="22890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highlight>
                  <a:srgbClr val="F4CCCC"/>
                </a:highlight>
              </a:rPr>
              <a:t>Etiologia: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61625" y="784000"/>
            <a:ext cx="4290300" cy="2462100"/>
          </a:xfrm>
          <a:prstGeom prst="rect">
            <a:avLst/>
          </a:prstGeom>
          <a:ln w="38100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600"/>
              </a:spcAft>
              <a:buChar char="❖"/>
            </a:pPr>
            <a:r>
              <a:rPr lang="es" dirty="0"/>
              <a:t>Vivir en condiciones de maltrato o negligencia.</a:t>
            </a:r>
          </a:p>
          <a:p>
            <a:pPr marL="457200" lvl="0" indent="-228600">
              <a:spcBef>
                <a:spcPts val="1000"/>
              </a:spcBef>
              <a:spcAft>
                <a:spcPts val="600"/>
              </a:spcAft>
              <a:buChar char="❖"/>
            </a:pPr>
            <a:r>
              <a:rPr lang="es" dirty="0"/>
              <a:t>Una sucesión de diferentes cuidadores</a:t>
            </a:r>
          </a:p>
          <a:p>
            <a:pPr marL="457200" lvl="0" indent="-228600">
              <a:spcBef>
                <a:spcPts val="1000"/>
              </a:spcBef>
              <a:spcAft>
                <a:spcPts val="600"/>
              </a:spcAft>
              <a:buChar char="❖"/>
            </a:pPr>
            <a:r>
              <a:rPr lang="es" dirty="0"/>
              <a:t>Familias con trato severo, inconstante o negligente.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9" name="Shape 189"/>
          <p:cNvSpPr txBox="1"/>
          <p:nvPr/>
        </p:nvSpPr>
        <p:spPr>
          <a:xfrm>
            <a:off x="5132650" y="153125"/>
            <a:ext cx="3921300" cy="2412000"/>
          </a:xfrm>
          <a:prstGeom prst="rect">
            <a:avLst/>
          </a:prstGeom>
          <a:noFill/>
          <a:ln w="38100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b="1">
                <a:solidFill>
                  <a:schemeClr val="dk2"/>
                </a:solidFill>
                <a:highlight>
                  <a:srgbClr val="F4CCC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FACTORES DE RIESGO:</a:t>
            </a:r>
          </a:p>
          <a:p>
            <a: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Code Pro"/>
              <a:buChar char="❖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Temperamental.</a:t>
            </a:r>
          </a:p>
          <a:p>
            <a: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Code Pro"/>
              <a:buChar char="❖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Ambientales.</a:t>
            </a:r>
          </a:p>
          <a:p>
            <a: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Code Pro"/>
              <a:buChar char="❖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Genéticos </a:t>
            </a:r>
          </a:p>
          <a:p>
            <a: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Code Pro"/>
              <a:buChar char="❖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 fisiológicos.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25" y="3402300"/>
            <a:ext cx="3860100" cy="16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550" y="2731500"/>
            <a:ext cx="3921449" cy="24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highlight>
                  <a:srgbClr val="F4CCCC"/>
                </a:highlight>
              </a:rPr>
              <a:t>Prevalencia: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220400" cy="1859400"/>
          </a:xfrm>
          <a:prstGeom prst="rect">
            <a:avLst/>
          </a:prstGeom>
          <a:ln w="38100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1000"/>
              </a:spcBef>
              <a:buChar char="❖"/>
            </a:pPr>
            <a:r>
              <a:rPr lang="es"/>
              <a:t>Varía del 1 al 11% de la población</a:t>
            </a:r>
          </a:p>
          <a:p>
            <a:pPr marL="457200" lvl="0" indent="-228600" rtl="0">
              <a:spcBef>
                <a:spcPts val="1000"/>
              </a:spcBef>
              <a:buChar char="+"/>
            </a:pPr>
            <a:r>
              <a:rPr lang="es"/>
              <a:t>En hombres</a:t>
            </a:r>
          </a:p>
          <a:p>
            <a:pPr marL="457200" lvl="0" indent="-228600" rtl="0">
              <a:spcBef>
                <a:spcPts val="0"/>
              </a:spcBef>
              <a:buChar char="+"/>
            </a:pPr>
            <a:r>
              <a:rPr lang="es"/>
              <a:t>Antes de la adolescencia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5172500" y="2695300"/>
            <a:ext cx="3752700" cy="2021400"/>
          </a:xfrm>
          <a:prstGeom prst="rect">
            <a:avLst/>
          </a:prstGeom>
          <a:noFill/>
          <a:ln w="38100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b="1">
                <a:solidFill>
                  <a:srgbClr val="434343"/>
                </a:solidFill>
                <a:highlight>
                  <a:srgbClr val="F4CCC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COMORBILIDAD</a:t>
            </a:r>
            <a:r>
              <a:rPr lang="es" sz="2400" b="1">
                <a:solidFill>
                  <a:srgbClr val="434343"/>
                </a:solidFill>
                <a:highlight>
                  <a:srgbClr val="F4CCCC"/>
                </a:highlight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Las tasas son mayores en niños, adolescentes y adultos con TDAH.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999" y="55425"/>
            <a:ext cx="3202300" cy="23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25675"/>
            <a:ext cx="4462024" cy="191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DAF8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800"/>
              <a:t>trastorno por déficit de atención/hiperactividad  (tdah)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381200"/>
            <a:ext cx="3572700" cy="376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Definición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Trastorno del autocontrol, caracterizado clínicamente por la dificultad en la esfera de la atención, exceso en la actividad motora y deficiencia en el control de impulsos</a:t>
            </a:r>
          </a:p>
          <a:p>
            <a:pPr lvl="0" algn="ctr"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400" y="1246250"/>
            <a:ext cx="4787422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referencias: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s">
                <a:solidFill>
                  <a:srgbClr val="000000"/>
                </a:solidFill>
              </a:rPr>
              <a:t>Manual Diagnóstico y Estadístico de los Trastornos Mentales.(2014) Trastorno negativista desafiante.5a edi. Edit. Médica Panamericana.Pág. 462-466.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s">
                <a:solidFill>
                  <a:srgbClr val="000000"/>
                </a:solidFill>
              </a:rPr>
              <a:t> Pichot, P. (1995). </a:t>
            </a:r>
            <a:r>
              <a:rPr lang="es" i="1">
                <a:solidFill>
                  <a:srgbClr val="000000"/>
                </a:solidFill>
              </a:rPr>
              <a:t>DSM-IV</a:t>
            </a:r>
            <a:r>
              <a:rPr lang="es">
                <a:solidFill>
                  <a:srgbClr val="000000"/>
                </a:solidFill>
              </a:rPr>
              <a:t> (1st ed.). Barcelona: Masson, S.A.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s">
                <a:solidFill>
                  <a:srgbClr val="000000"/>
                </a:solidFill>
              </a:rPr>
              <a:t>Psychiatric Association, A. </a:t>
            </a:r>
            <a:r>
              <a:rPr lang="es" i="1">
                <a:solidFill>
                  <a:srgbClr val="000000"/>
                </a:solidFill>
              </a:rPr>
              <a:t>DSM-5. Manual Diagnóstico y Estadístico de los Trastornos Mentales</a:t>
            </a:r>
            <a:r>
              <a:rPr lang="es">
                <a:solidFill>
                  <a:srgbClr val="000000"/>
                </a:solidFill>
              </a:rPr>
              <a:t> (1st ed.). Editorial Médica Panamericana.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803800" y="230175"/>
            <a:ext cx="5370900" cy="801000"/>
          </a:xfrm>
          <a:prstGeom prst="rect">
            <a:avLst/>
          </a:prstGeom>
          <a:solidFill>
            <a:srgbClr val="FFE599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Características Diagnósticas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229000" cy="1127700"/>
          </a:xfrm>
          <a:prstGeom prst="rect">
            <a:avLst/>
          </a:prstGeom>
          <a:solidFill>
            <a:srgbClr val="FCE5CD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</a:rPr>
              <a:t>Patrón persistente de inatención y/o hiperactividad/impulsividad que interfiere en el funcionamiento del desarrollo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79775" y="2517900"/>
            <a:ext cx="18774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1800" b="1">
                <a:solidFill>
                  <a:srgbClr val="CC0000"/>
                </a:solidFill>
              </a:rPr>
              <a:t>INATENCIÓN</a:t>
            </a:r>
          </a:p>
        </p:txBody>
      </p:sp>
      <p:cxnSp>
        <p:nvCxnSpPr>
          <p:cNvPr id="74" name="Shape 74"/>
          <p:cNvCxnSpPr/>
          <p:nvPr/>
        </p:nvCxnSpPr>
        <p:spPr>
          <a:xfrm rot="10800000" flipH="1">
            <a:off x="2270737" y="2782212"/>
            <a:ext cx="1375800" cy="1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" name="Shape 75"/>
          <p:cNvSpPr txBox="1"/>
          <p:nvPr/>
        </p:nvSpPr>
        <p:spPr>
          <a:xfrm>
            <a:off x="3860100" y="2553875"/>
            <a:ext cx="4952400" cy="5979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Desviaciones en las tareas, falta de persistencia, dificultad para mantener la atención, desorganización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79775" y="3349275"/>
            <a:ext cx="2248500" cy="41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>
                <a:solidFill>
                  <a:srgbClr val="CC0000"/>
                </a:solidFill>
              </a:rPr>
              <a:t>HIPERACTIVIDAD</a:t>
            </a:r>
          </a:p>
        </p:txBody>
      </p:sp>
      <p:cxnSp>
        <p:nvCxnSpPr>
          <p:cNvPr id="77" name="Shape 77"/>
          <p:cNvCxnSpPr/>
          <p:nvPr/>
        </p:nvCxnSpPr>
        <p:spPr>
          <a:xfrm rot="10800000" flipH="1">
            <a:off x="2308650" y="3552675"/>
            <a:ext cx="1112400" cy="1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" name="Shape 78"/>
          <p:cNvSpPr txBox="1"/>
          <p:nvPr/>
        </p:nvSpPr>
        <p:spPr>
          <a:xfrm>
            <a:off x="3684450" y="3349275"/>
            <a:ext cx="5303700" cy="5979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Actividad motora excesiva cuando no es apropiado o jugueteos y golpes excesivos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11700" y="4210500"/>
            <a:ext cx="2356500" cy="3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>
                <a:solidFill>
                  <a:srgbClr val="CC0000"/>
                </a:solidFill>
              </a:rPr>
              <a:t>IMPULSIVIDAD</a:t>
            </a:r>
          </a:p>
        </p:txBody>
      </p:sp>
      <p:cxnSp>
        <p:nvCxnSpPr>
          <p:cNvPr id="80" name="Shape 80"/>
          <p:cNvCxnSpPr/>
          <p:nvPr/>
        </p:nvCxnSpPr>
        <p:spPr>
          <a:xfrm rot="10800000" flipH="1">
            <a:off x="2308650" y="4482575"/>
            <a:ext cx="1375800" cy="1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" name="Shape 81"/>
          <p:cNvSpPr txBox="1"/>
          <p:nvPr/>
        </p:nvSpPr>
        <p:spPr>
          <a:xfrm>
            <a:off x="4043025" y="4162650"/>
            <a:ext cx="4306200" cy="801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Acciones apresuradas que se producen en el momento, sin reflexión, y que crean un gran riesgo de dañar al individuo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400" y="142874"/>
            <a:ext cx="1021549" cy="9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07" y="81787"/>
            <a:ext cx="1112401" cy="109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4525" y="76425"/>
            <a:ext cx="1165098" cy="112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DAF8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Consecuencias Funcionales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79512" y="915566"/>
            <a:ext cx="5298900" cy="378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Bajo rendimiento escolar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Escasos logros académicos y laborales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Mayor absentismo y desempleo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Conflictos interpersonales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Trastorno de conducta en la adolescencia y trastorno antisocial en la edad adulta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Trastorno por consumo de sustancias y encarcelamiento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Mayor riesgo de sufrir lesiones. Accidentes de tráfico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Riesgo de obesidad</a:t>
            </a:r>
          </a:p>
          <a:p>
            <a:pPr marL="457200" lvl="0" indent="-32385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s" sz="1500" dirty="0">
                <a:solidFill>
                  <a:srgbClr val="000000"/>
                </a:solidFill>
              </a:rPr>
              <a:t>Dedicación insuficiente = Pereza, irresponsabilidad o falta de cooperación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575" y="1644187"/>
            <a:ext cx="3336950" cy="29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D9EAD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Factores de riesgo y pronóstico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59800" y="1285225"/>
            <a:ext cx="5275200" cy="397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" b="1" dirty="0">
                <a:solidFill>
                  <a:srgbClr val="0000FF"/>
                </a:solidFill>
              </a:rPr>
              <a:t>TEMPERAMENTAL:</a:t>
            </a:r>
            <a:r>
              <a:rPr lang="es" dirty="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inhibición conductual, esfuerzo por controlarse emotividad negativa y búsqueda de novedad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" b="1" dirty="0">
                <a:solidFill>
                  <a:srgbClr val="0000FF"/>
                </a:solidFill>
              </a:rPr>
              <a:t>AMBIENTAL:</a:t>
            </a:r>
            <a:r>
              <a:rPr lang="es" dirty="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Bajo peso al nacer (1.500kg)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" b="1" dirty="0">
                <a:solidFill>
                  <a:srgbClr val="0000FF"/>
                </a:solidFill>
              </a:rPr>
              <a:t>GENÉTICO Y FISIOLÓGICO:</a:t>
            </a:r>
            <a:r>
              <a:rPr lang="es" dirty="0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Más frecuente en familiares biológicos de 1er grado. Hipertelorismo, paladar arqueado, cejas bajas y retraso motor sutil.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000" y="1939925"/>
            <a:ext cx="3428774" cy="228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36100" y="185200"/>
            <a:ext cx="6482400" cy="8010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Prevalencia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070050" y="1729200"/>
            <a:ext cx="4795800" cy="168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</a:rPr>
              <a:t>Las encuestas de la población sugieren que el TDAH ocurre en la mayoría de las culturas en aproximadamente el </a:t>
            </a:r>
            <a:r>
              <a:rPr lang="es" sz="2000" b="1">
                <a:solidFill>
                  <a:srgbClr val="FF0000"/>
                </a:solidFill>
              </a:rPr>
              <a:t>5%</a:t>
            </a:r>
            <a:r>
              <a:rPr lang="es" b="1">
                <a:solidFill>
                  <a:srgbClr val="FF0000"/>
                </a:solidFill>
              </a:rPr>
              <a:t> </a:t>
            </a:r>
            <a:r>
              <a:rPr lang="es" b="1">
                <a:solidFill>
                  <a:srgbClr val="000000"/>
                </a:solidFill>
              </a:rPr>
              <a:t>de los </a:t>
            </a:r>
            <a:r>
              <a:rPr lang="es" sz="2000" b="1">
                <a:solidFill>
                  <a:srgbClr val="FF0000"/>
                </a:solidFill>
              </a:rPr>
              <a:t>niños</a:t>
            </a:r>
            <a:r>
              <a:rPr lang="es" b="1">
                <a:solidFill>
                  <a:srgbClr val="000000"/>
                </a:solidFill>
              </a:rPr>
              <a:t> y el </a:t>
            </a:r>
            <a:r>
              <a:rPr lang="es" sz="2000" b="1">
                <a:solidFill>
                  <a:srgbClr val="0000FF"/>
                </a:solidFill>
              </a:rPr>
              <a:t>2.5%</a:t>
            </a:r>
            <a:r>
              <a:rPr lang="es" b="1">
                <a:solidFill>
                  <a:srgbClr val="000000"/>
                </a:solidFill>
              </a:rPr>
              <a:t> en </a:t>
            </a:r>
            <a:r>
              <a:rPr lang="es" sz="2000" b="1">
                <a:solidFill>
                  <a:srgbClr val="0000FF"/>
                </a:solidFill>
              </a:rPr>
              <a:t>adultos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</a:rPr>
              <a:t>Masculino - Femenino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 b="1">
                <a:solidFill>
                  <a:srgbClr val="000000"/>
                </a:solidFill>
              </a:rPr>
              <a:t>2-1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892250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281275" y="927250"/>
            <a:ext cx="4216250" cy="42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6B8A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Diagnóstico Diferencial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413850" y="1264550"/>
            <a:ext cx="4234500" cy="365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 negativista desafiante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 explosivo intermitente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Trastornos del neurodesarrollo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 específico del aprendizaje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Discapacidad intelectual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 del espectro autista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 de apega reactivo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Trastornos de ansiedad, depresivos y de personalidad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" sz="1500" dirty="0"/>
              <a:t>Trastorno por consumo de sustancias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00" y="1217925"/>
            <a:ext cx="3744850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trastorno disocial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23528" y="1708645"/>
            <a:ext cx="4476324" cy="24291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Patrón de comportamiento persistente y repetitivo en el que se violan lo derechos básicos de los otros o importantes normas sociales.</a:t>
            </a:r>
          </a:p>
        </p:txBody>
      </p:sp>
      <p:pic>
        <p:nvPicPr>
          <p:cNvPr id="120" name="Shape 120" descr="Disoci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128" y="1923678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D5A6BD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Subtipos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33534980"/>
              </p:ext>
            </p:extLst>
          </p:nvPr>
        </p:nvGraphicFramePr>
        <p:xfrm>
          <a:off x="323528" y="1203598"/>
          <a:ext cx="8496944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721</Words>
  <Application>Microsoft Office PowerPoint</Application>
  <PresentationFormat>On-screen Show (16:9)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Amatic SC</vt:lpstr>
      <vt:lpstr>Source Code Pro</vt:lpstr>
      <vt:lpstr>beach-day</vt:lpstr>
      <vt:lpstr>Trastorno de neurodesarrollo</vt:lpstr>
      <vt:lpstr>trastorno por déficit de atención/hiperactividad  (tdah)</vt:lpstr>
      <vt:lpstr>Características Diagnósticas</vt:lpstr>
      <vt:lpstr>Consecuencias Funcionales</vt:lpstr>
      <vt:lpstr>Factores de riesgo y pronóstico </vt:lpstr>
      <vt:lpstr>Prevalencia</vt:lpstr>
      <vt:lpstr>Diagnóstico Diferencial</vt:lpstr>
      <vt:lpstr>trastorno disocial </vt:lpstr>
      <vt:lpstr>Subtipos</vt:lpstr>
      <vt:lpstr>Especificaciones de gravedad</vt:lpstr>
      <vt:lpstr>Síntomas y trastornos asociados</vt:lpstr>
      <vt:lpstr>Síntomas y trastornos asociados</vt:lpstr>
      <vt:lpstr>Factores</vt:lpstr>
      <vt:lpstr>Prevalencia</vt:lpstr>
      <vt:lpstr>Negativista desafiante:</vt:lpstr>
      <vt:lpstr>gravedad: </vt:lpstr>
      <vt:lpstr>características:</vt:lpstr>
      <vt:lpstr>Etiologia:</vt:lpstr>
      <vt:lpstr>Prevalencia:</vt:lpstr>
      <vt:lpstr>referencias: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conductuales</dc:title>
  <dc:creator>admin</dc:creator>
  <cp:lastModifiedBy>admin</cp:lastModifiedBy>
  <cp:revision>10</cp:revision>
  <dcterms:modified xsi:type="dcterms:W3CDTF">2017-05-16T02:06:18Z</dcterms:modified>
</cp:coreProperties>
</file>