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8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13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8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95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995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239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0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3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038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063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85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72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851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253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572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9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2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99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6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05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29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21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752E36-7231-4A76-AC08-75C20353EB1C}" type="datetimeFigureOut">
              <a:rPr lang="es-MX" smtClean="0"/>
              <a:t>30/01/2017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A76925B-2823-4F1F-BCEC-A034B386D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5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6A27-BEB1-D543-AE95-9CBFA2BD93E2}" type="datetimeFigureOut">
              <a:rPr lang="es-ES_tradnl" smtClean="0"/>
              <a:t>30/01/2017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6AEF-67D9-8441-9089-444015A09F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5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6847" y="3251199"/>
            <a:ext cx="9144000" cy="3222173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Index</a:t>
            </a:r>
            <a:r>
              <a:rPr lang="es-MX" dirty="0"/>
              <a:t> para la inclusión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sz="4000" dirty="0"/>
              <a:t>Desarrollo del juego, el aprendizaje y la participación en educación infantil</a:t>
            </a:r>
            <a:br>
              <a:rPr lang="es-MX" sz="4000" dirty="0"/>
            </a:br>
            <a:br>
              <a:rPr lang="es-MX" sz="4000" dirty="0"/>
            </a:br>
            <a:r>
              <a:rPr lang="es-MX" sz="3600" dirty="0"/>
              <a:t>El </a:t>
            </a:r>
            <a:r>
              <a:rPr lang="es-MX" sz="3600" dirty="0" err="1"/>
              <a:t>index</a:t>
            </a:r>
            <a:r>
              <a:rPr lang="es-MX" sz="3600" dirty="0"/>
              <a:t> ofrece un apoyo al proceso de auto-evaluación y mejora a partir de los conocimientos y las opiniones de los profesionales, los niños y jóvenes, los padres y cuidadores, los asesores y otros miembros del entorno. </a:t>
            </a:r>
            <a:br>
              <a:rPr lang="es-MX" sz="3600" dirty="0"/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51456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4400" b="1" dirty="0">
                <a:latin typeface="+mj-lt"/>
              </a:rPr>
              <a:t>Fase 3: crear un plan inclusivo </a:t>
            </a:r>
            <a:endParaRPr lang="es-ES_tradnl" sz="4400" dirty="0"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410205" cy="4351338"/>
          </a:xfrm>
        </p:spPr>
        <p:txBody>
          <a:bodyPr/>
          <a:lstStyle/>
          <a:p>
            <a:pPr lvl="1"/>
            <a:r>
              <a:rPr lang="es-ES_tradnl" sz="2500" dirty="0"/>
              <a:t>Revisar las prioridades usando el marco de planificación </a:t>
            </a:r>
          </a:p>
          <a:p>
            <a:pPr lvl="1"/>
            <a:r>
              <a:rPr lang="es-ES_tradnl" sz="2500" dirty="0"/>
              <a:t>Plasmar las prioridades en el plan de mejora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75" y="1690688"/>
            <a:ext cx="5035952" cy="33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9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8265" r="10921" b="6301"/>
          <a:stretch/>
        </p:blipFill>
        <p:spPr>
          <a:xfrm>
            <a:off x="483780" y="87682"/>
            <a:ext cx="11092723" cy="65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Fase 4: apoyar la mejora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097055" cy="4351338"/>
          </a:xfrm>
        </p:spPr>
        <p:txBody>
          <a:bodyPr/>
          <a:lstStyle/>
          <a:p>
            <a:pPr lvl="1"/>
            <a:endParaRPr lang="es-ES_tradnl" dirty="0"/>
          </a:p>
          <a:p>
            <a:pPr lvl="1"/>
            <a:r>
              <a:rPr lang="es-ES_tradnl" dirty="0"/>
              <a:t>Poner en acción las prioridades </a:t>
            </a:r>
          </a:p>
          <a:p>
            <a:pPr lvl="1"/>
            <a:r>
              <a:rPr lang="es-ES_tradnl" dirty="0"/>
              <a:t>Mantener la mejora</a:t>
            </a:r>
          </a:p>
          <a:p>
            <a:pPr lvl="1"/>
            <a:r>
              <a:rPr lang="es-ES_tradnl" dirty="0"/>
              <a:t>Análisis de investigación acción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85" y="1966587"/>
            <a:ext cx="5127320" cy="38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_tradnl" sz="4400" b="1" dirty="0"/>
              <a:t>Fase 5: revisar el proceso del </a:t>
            </a:r>
            <a:r>
              <a:rPr lang="es-ES_tradnl" sz="4400" b="1" i="1" dirty="0" err="1"/>
              <a:t>Index</a:t>
            </a:r>
            <a:r>
              <a:rPr lang="es-ES_tradnl" sz="4400" b="1" i="1" dirty="0"/>
              <a:t> </a:t>
            </a:r>
            <a:br>
              <a:rPr lang="es-ES_tradnl" sz="4400" dirty="0"/>
            </a:br>
            <a:endParaRPr lang="es-ES_tradnl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685778" cy="4351338"/>
          </a:xfrm>
        </p:spPr>
        <p:txBody>
          <a:bodyPr/>
          <a:lstStyle/>
          <a:p>
            <a:pPr lvl="1"/>
            <a:r>
              <a:rPr lang="es-ES_tradnl" dirty="0"/>
              <a:t>Revisar y registrar el progreso </a:t>
            </a:r>
          </a:p>
          <a:p>
            <a:pPr lvl="1"/>
            <a:r>
              <a:rPr lang="es-ES_tradnl" dirty="0"/>
              <a:t>Revisar el trabajo con el </a:t>
            </a:r>
            <a:r>
              <a:rPr lang="es-ES_tradnl" i="1" dirty="0" err="1"/>
              <a:t>Index</a:t>
            </a:r>
            <a:r>
              <a:rPr lang="es-ES_tradnl" i="1" dirty="0"/>
              <a:t> </a:t>
            </a:r>
            <a:endParaRPr lang="es-ES_tradnl" dirty="0"/>
          </a:p>
          <a:p>
            <a:pPr lvl="1"/>
            <a:r>
              <a:rPr lang="es-ES_tradnl" dirty="0"/>
              <a:t>Continuar el proceso del </a:t>
            </a:r>
            <a:r>
              <a:rPr lang="es-ES_tradnl" i="1" dirty="0" err="1"/>
              <a:t>Index</a:t>
            </a:r>
            <a:r>
              <a:rPr lang="es-ES_tradnl" i="1" dirty="0"/>
              <a:t> 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4794" r="8296" b="9931"/>
          <a:stretch/>
        </p:blipFill>
        <p:spPr>
          <a:xfrm>
            <a:off x="6354779" y="1825625"/>
            <a:ext cx="4643072" cy="30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684" y="217715"/>
            <a:ext cx="10753725" cy="5602514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Favorece el desarrollo del juego, aprendizaje y participación fomentando un mejor uso de los recursos disponibles, eliminando las barreras del centro y construyendo una cultura de colaboración.</a:t>
            </a:r>
          </a:p>
          <a:p>
            <a:endParaRPr lang="es-MX" dirty="0"/>
          </a:p>
          <a:p>
            <a:r>
              <a:rPr lang="es-MX" dirty="0"/>
              <a:t>La inclusión se concibe como un enfoque de la educación y el cuidado infantil.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5" y="3339188"/>
            <a:ext cx="8783276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Fundamentación del </a:t>
            </a:r>
            <a:r>
              <a:rPr lang="es-MX" b="1" dirty="0" err="1"/>
              <a:t>index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Tiene cuatro elementos principales:</a:t>
            </a:r>
          </a:p>
          <a:p>
            <a:pPr lvl="0"/>
            <a:r>
              <a:rPr lang="es-MX" dirty="0"/>
              <a:t>- Conceptos clave</a:t>
            </a:r>
          </a:p>
          <a:p>
            <a:pPr lvl="0"/>
            <a:r>
              <a:rPr lang="es-MX" dirty="0"/>
              <a:t>- Hoja resumen para la planificación</a:t>
            </a:r>
          </a:p>
          <a:p>
            <a:pPr lvl="0"/>
            <a:r>
              <a:rPr lang="es-MX" dirty="0"/>
              <a:t>- Materiales para la revisión</a:t>
            </a:r>
          </a:p>
          <a:p>
            <a:pPr lvl="0"/>
            <a:r>
              <a:rPr lang="es-MX" dirty="0"/>
              <a:t>- Un proceso que asegure que la revisión, planificación y puesta en marcha de los cambios sean en sí mismos inclusivos.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45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74" y="0"/>
            <a:ext cx="10772775" cy="1658198"/>
          </a:xfrm>
        </p:spPr>
        <p:txBody>
          <a:bodyPr/>
          <a:lstStyle/>
          <a:p>
            <a:r>
              <a:rPr lang="es-MX" dirty="0"/>
              <a:t>Conceptos clave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224" y="1770744"/>
            <a:ext cx="10753725" cy="4674780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Inclusión</a:t>
            </a:r>
            <a:endParaRPr lang="es-MX" dirty="0"/>
          </a:p>
          <a:p>
            <a:r>
              <a:rPr lang="es-MX" dirty="0"/>
              <a:t>Principio-directriz sobre la educación y la sociedad que implica asumir ideas como que todos tenemos la misma valía.</a:t>
            </a:r>
          </a:p>
          <a:p>
            <a:endParaRPr lang="es-MX" dirty="0"/>
          </a:p>
          <a:p>
            <a:r>
              <a:rPr lang="es-MX" b="1" dirty="0"/>
              <a:t>Barreras para el juego, el aprendizaje y la participación</a:t>
            </a:r>
            <a:endParaRPr lang="es-MX" dirty="0"/>
          </a:p>
          <a:p>
            <a:r>
              <a:rPr lang="es-MX" dirty="0"/>
              <a:t>Al utilizar la noción de "barreras para el juego, el aprendizaje y la participación" nos referimos a las dificultades en la educación y el cuidado infantil, y cómo éstas pueden superarse.</a:t>
            </a:r>
          </a:p>
          <a:p>
            <a:r>
              <a:rPr lang="es-MX" b="1" dirty="0"/>
              <a:t>Recursos de apoyo al juego, el aprendizaje y la participación</a:t>
            </a:r>
            <a:endParaRPr lang="es-MX" dirty="0"/>
          </a:p>
          <a:p>
            <a:r>
              <a:rPr lang="es-MX" dirty="0"/>
              <a:t>Los recursos se puede encontrar en cualquier elemento del centro: los profesionales, los equipos directivos, los niños, padres / cuidadores, los grupos locales y también en el cambio de culturas, políticas y prácticas.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420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Proceso de mejora       Proceso </a:t>
            </a:r>
            <a:r>
              <a:rPr lang="es-MX" dirty="0" err="1"/>
              <a:t>Index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2011680"/>
            <a:ext cx="4345287" cy="3766185"/>
          </a:xfrm>
        </p:spPr>
        <p:txBody>
          <a:bodyPr/>
          <a:lstStyle/>
          <a:p>
            <a:r>
              <a:rPr lang="es-MX" dirty="0"/>
              <a:t>- </a:t>
            </a:r>
            <a:r>
              <a:rPr lang="es-MX" dirty="0" err="1"/>
              <a:t>Dimension</a:t>
            </a:r>
            <a:r>
              <a:rPr lang="es-MX" dirty="0"/>
              <a:t> A</a:t>
            </a:r>
          </a:p>
          <a:p>
            <a:pPr lvl="1"/>
            <a:r>
              <a:rPr lang="es-MX" dirty="0"/>
              <a:t>Crear culturas inclusivas</a:t>
            </a:r>
          </a:p>
          <a:p>
            <a:pPr lvl="1"/>
            <a:endParaRPr lang="es-MX" dirty="0"/>
          </a:p>
          <a:p>
            <a:pPr lvl="1">
              <a:buFontTx/>
              <a:buChar char="-"/>
            </a:pPr>
            <a:r>
              <a:rPr lang="es-MX" dirty="0" err="1"/>
              <a:t>Dimension</a:t>
            </a:r>
            <a:r>
              <a:rPr lang="es-MX" dirty="0"/>
              <a:t> B</a:t>
            </a:r>
          </a:p>
          <a:p>
            <a:pPr marL="0" lvl="2" indent="0">
              <a:buNone/>
            </a:pPr>
            <a:r>
              <a:rPr lang="es-MX" dirty="0"/>
              <a:t>      </a:t>
            </a:r>
            <a:r>
              <a:rPr lang="es-MX" sz="2400" i="0" dirty="0"/>
              <a:t>Generar políticas inclusivas</a:t>
            </a:r>
          </a:p>
          <a:p>
            <a:pPr lvl="2">
              <a:buFontTx/>
              <a:buChar char="-"/>
            </a:pPr>
            <a:endParaRPr lang="es-MX" dirty="0"/>
          </a:p>
          <a:p>
            <a:pPr lvl="2">
              <a:buFontTx/>
              <a:buChar char="-"/>
            </a:pPr>
            <a:r>
              <a:rPr lang="es-MX" sz="2400" i="0" dirty="0" err="1"/>
              <a:t>Dimension</a:t>
            </a:r>
            <a:r>
              <a:rPr lang="es-MX" sz="2400" i="0" dirty="0"/>
              <a:t> C</a:t>
            </a:r>
          </a:p>
          <a:p>
            <a:pPr marL="0" lvl="2" indent="0">
              <a:buNone/>
            </a:pPr>
            <a:r>
              <a:rPr lang="es-MX" sz="2400" i="0" dirty="0"/>
              <a:t>     </a:t>
            </a:r>
            <a:r>
              <a:rPr lang="es-MX" sz="2400" i="0" dirty="0" err="1"/>
              <a:t>Desarrillar</a:t>
            </a:r>
            <a:r>
              <a:rPr lang="es-MX" sz="2400" i="0" dirty="0"/>
              <a:t> practicas inclusivas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14456" y="2011680"/>
            <a:ext cx="46155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Fase 1. Comenzar a trabajar con el </a:t>
            </a:r>
            <a:r>
              <a:rPr kumimoji="0" lang="es-MX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Fase 2. Analizar el centro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Fase 3. Crear un plan inclusivo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Fase 4. Apoyar la mejora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Fase 5. Revisar el proceso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18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1. Comenzar a trabajar con el </a:t>
            </a:r>
            <a:r>
              <a:rPr lang="es-MX" dirty="0" err="1"/>
              <a:t>Index</a:t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224" y="2157731"/>
            <a:ext cx="9952719" cy="3767328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- Crear el grupo de participación </a:t>
            </a:r>
          </a:p>
          <a:p>
            <a:pPr lvl="0"/>
            <a:r>
              <a:rPr lang="es-MX" dirty="0"/>
              <a:t>- Revisar el enfoque de planificación </a:t>
            </a:r>
          </a:p>
          <a:p>
            <a:pPr lvl="0"/>
            <a:r>
              <a:rPr lang="es-MX" dirty="0"/>
              <a:t>- Concienciar sobre el </a:t>
            </a:r>
            <a:r>
              <a:rPr lang="es-MX" dirty="0" err="1"/>
              <a:t>Index</a:t>
            </a:r>
            <a:r>
              <a:rPr lang="es-MX" dirty="0"/>
              <a:t> </a:t>
            </a:r>
          </a:p>
          <a:p>
            <a:pPr lvl="0"/>
            <a:r>
              <a:rPr lang="es-MX" dirty="0"/>
              <a:t>- Explorar los conocimientos que existen, guiándose por los conceptos clave y por el marco de planificación </a:t>
            </a:r>
          </a:p>
          <a:p>
            <a:pPr lvl="0"/>
            <a:r>
              <a:rPr lang="es-MX" dirty="0"/>
              <a:t>- Analizar en profundidad, utilizando los indicadores y las preguntas </a:t>
            </a:r>
          </a:p>
          <a:p>
            <a:pPr lvl="0"/>
            <a:r>
              <a:rPr lang="es-MX" dirty="0"/>
              <a:t>- Preparar el trabajo con otros</a:t>
            </a:r>
          </a:p>
        </p:txBody>
      </p:sp>
    </p:spTree>
    <p:extLst>
      <p:ext uri="{BB962C8B-B14F-4D97-AF65-F5344CB8AC3E}">
        <p14:creationId xmlns:p14="http://schemas.microsoft.com/office/powerpoint/2010/main" val="171070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err="1"/>
              <a:t>Index</a:t>
            </a:r>
            <a:r>
              <a:rPr lang="es-ES_tradnl" b="1" dirty="0"/>
              <a:t> de inclusión </a:t>
            </a:r>
            <a:br>
              <a:rPr lang="es-ES_tradnl" b="1" dirty="0"/>
            </a:br>
            <a:r>
              <a:rPr lang="es-ES_tradnl" b="1" dirty="0"/>
              <a:t>(Segunda parte) </a:t>
            </a:r>
            <a:br>
              <a:rPr lang="es-ES_tradnl" b="1" dirty="0"/>
            </a:br>
            <a:endParaRPr lang="es-ES_tradn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b="1" dirty="0"/>
              <a:t>Castillo Toscano Alejandra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/>
              <a:t>Cortez Padilla Diego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/>
              <a:t>González Valencia Edson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/>
              <a:t>Hernández Blanco Andrea Jazmín</a:t>
            </a:r>
          </a:p>
          <a:p>
            <a:pPr marL="342900" indent="-342900">
              <a:buFont typeface="Arial" charset="0"/>
              <a:buChar char="•"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14795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13881" r="16629" b="7215"/>
          <a:stretch/>
        </p:blipFill>
        <p:spPr>
          <a:xfrm>
            <a:off x="1903957" y="288097"/>
            <a:ext cx="8379912" cy="63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Fase 2: analizar el centro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87027" cy="4351338"/>
          </a:xfrm>
        </p:spPr>
        <p:txBody>
          <a:bodyPr>
            <a:normAutofit/>
          </a:bodyPr>
          <a:lstStyle/>
          <a:p>
            <a:pPr lvl="1"/>
            <a:r>
              <a:rPr lang="es-ES_tradnl" dirty="0"/>
              <a:t>Explorar los conocimientos y las ideas de los profesionales y del equipo directivo </a:t>
            </a:r>
          </a:p>
          <a:p>
            <a:pPr lvl="1"/>
            <a:r>
              <a:rPr lang="es-ES_tradnl" dirty="0"/>
              <a:t>Explorar los conocimientos y las ideas de los niños y de los jóvenes </a:t>
            </a:r>
          </a:p>
          <a:p>
            <a:pPr lvl="1"/>
            <a:r>
              <a:rPr lang="es-ES_tradnl" dirty="0"/>
              <a:t>Explorar los conocimientos y las ideas de los padres / cuidadores y de los miembros de la comunidad </a:t>
            </a:r>
          </a:p>
          <a:p>
            <a:pPr lvl="1"/>
            <a:r>
              <a:rPr lang="es-ES_tradnl" dirty="0"/>
              <a:t>Establecer prioridades para la mejora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87" y="1825625"/>
            <a:ext cx="3962400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28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Metropolitana</vt:lpstr>
      <vt:lpstr>Tema de Office</vt:lpstr>
      <vt:lpstr>Index para la inclusión   Desarrollo del juego, el aprendizaje y la participación en educación infantil  El index ofrece un apoyo al proceso de auto-evaluación y mejora a partir de los conocimientos y las opiniones de los profesionales, los niños y jóvenes, los padres y cuidadores, los asesores y otros miembros del entorno.  </vt:lpstr>
      <vt:lpstr>Presentación de PowerPoint</vt:lpstr>
      <vt:lpstr>Fundamentación del index </vt:lpstr>
      <vt:lpstr>Conceptos clave</vt:lpstr>
      <vt:lpstr>Proceso de mejora       Proceso Index</vt:lpstr>
      <vt:lpstr>Fase 1. Comenzar a trabajar con el Index </vt:lpstr>
      <vt:lpstr>Index de inclusión  (Segunda parte)  </vt:lpstr>
      <vt:lpstr>Presentación de PowerPoint</vt:lpstr>
      <vt:lpstr>Fase 2: analizar el centro </vt:lpstr>
      <vt:lpstr>Fase 3: crear un plan inclusivo </vt:lpstr>
      <vt:lpstr>Presentación de PowerPoint</vt:lpstr>
      <vt:lpstr>Fase 4: apoyar la mejora</vt:lpstr>
      <vt:lpstr>Fase 5: revisar el proceso del Index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para la inclusión   Desarrollo del juego, el aprendizaje y la participación en educación infantil  El index ofrece un apoyo al proceso de auto-evaluación y mejora a partir de los conocimientos y las opiniones de los profesionales, los niños y jóvenes, los padres y cuidadores, los asesores y otros miembros del entorno.  </dc:title>
  <dc:creator>Natalye' Cervantes</dc:creator>
  <cp:lastModifiedBy>Natalye' Cervantes</cp:lastModifiedBy>
  <cp:revision>1</cp:revision>
  <dcterms:created xsi:type="dcterms:W3CDTF">2017-01-30T14:29:44Z</dcterms:created>
  <dcterms:modified xsi:type="dcterms:W3CDTF">2017-01-30T14:30:13Z</dcterms:modified>
</cp:coreProperties>
</file>