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67" r:id="rId15"/>
    <p:sldId id="268" r:id="rId16"/>
    <p:sldId id="272" r:id="rId17"/>
    <p:sldId id="271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73" r:id="rId28"/>
    <p:sldId id="283" r:id="rId2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>
      <p:cViewPr>
        <p:scale>
          <a:sx n="66" d="100"/>
          <a:sy n="66" d="100"/>
        </p:scale>
        <p:origin x="-149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2F79C7-D586-4268-800E-B10ECD73ED57}" type="doc">
      <dgm:prSet loTypeId="urn:microsoft.com/office/officeart/2005/8/layout/default#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CO"/>
        </a:p>
      </dgm:t>
    </dgm:pt>
    <dgm:pt modelId="{897D788B-1A68-4764-9E4C-20E3E53DFA0D}">
      <dgm:prSet phldrT="[Text]"/>
      <dgm:spPr/>
      <dgm:t>
        <a:bodyPr/>
        <a:lstStyle/>
        <a:p>
          <a:r>
            <a:rPr lang="es-CO" dirty="0" smtClean="0"/>
            <a:t>Exploración</a:t>
          </a:r>
        </a:p>
        <a:p>
          <a:r>
            <a:rPr lang="es-CO" dirty="0" smtClean="0"/>
            <a:t> Física</a:t>
          </a:r>
          <a:endParaRPr lang="es-CO" dirty="0"/>
        </a:p>
      </dgm:t>
    </dgm:pt>
    <dgm:pt modelId="{93F0CC98-4DDA-45EA-93F6-4E7BCDE59435}" type="parTrans" cxnId="{99457BA4-2F4C-4F7E-A4D1-C85EB79ED02D}">
      <dgm:prSet/>
      <dgm:spPr/>
      <dgm:t>
        <a:bodyPr/>
        <a:lstStyle/>
        <a:p>
          <a:endParaRPr lang="es-CO"/>
        </a:p>
      </dgm:t>
    </dgm:pt>
    <dgm:pt modelId="{CBEDC5CB-803D-4791-90F6-0D72D47C8F22}" type="sibTrans" cxnId="{99457BA4-2F4C-4F7E-A4D1-C85EB79ED02D}">
      <dgm:prSet/>
      <dgm:spPr/>
      <dgm:t>
        <a:bodyPr/>
        <a:lstStyle/>
        <a:p>
          <a:endParaRPr lang="es-CO"/>
        </a:p>
      </dgm:t>
    </dgm:pt>
    <dgm:pt modelId="{7A948244-A16F-4970-B540-33E48C30DDBC}">
      <dgm:prSet phldrT="[Text]"/>
      <dgm:spPr/>
      <dgm:t>
        <a:bodyPr/>
        <a:lstStyle/>
        <a:p>
          <a:r>
            <a:rPr lang="es-CO" dirty="0" smtClean="0"/>
            <a:t>Pruebas de Laboratorio</a:t>
          </a:r>
          <a:endParaRPr lang="es-CO" dirty="0"/>
        </a:p>
      </dgm:t>
    </dgm:pt>
    <dgm:pt modelId="{EF8AD13F-EAA0-4F9A-A2AC-A877FF75C9B9}" type="parTrans" cxnId="{9AD4EED7-C2C6-4C20-B9D4-CC535A1584D3}">
      <dgm:prSet/>
      <dgm:spPr/>
      <dgm:t>
        <a:bodyPr/>
        <a:lstStyle/>
        <a:p>
          <a:endParaRPr lang="es-CO"/>
        </a:p>
      </dgm:t>
    </dgm:pt>
    <dgm:pt modelId="{F03D03EF-727F-44FB-96B7-EC27BB3453EB}" type="sibTrans" cxnId="{9AD4EED7-C2C6-4C20-B9D4-CC535A1584D3}">
      <dgm:prSet/>
      <dgm:spPr/>
      <dgm:t>
        <a:bodyPr/>
        <a:lstStyle/>
        <a:p>
          <a:endParaRPr lang="es-CO"/>
        </a:p>
      </dgm:t>
    </dgm:pt>
    <dgm:pt modelId="{51651B22-2425-4527-BF81-46A0623671F6}">
      <dgm:prSet phldrT="[Text]"/>
      <dgm:spPr/>
      <dgm:t>
        <a:bodyPr/>
        <a:lstStyle/>
        <a:p>
          <a:r>
            <a:rPr lang="es-CO" dirty="0" smtClean="0"/>
            <a:t>Electrodiagnóstico</a:t>
          </a:r>
          <a:endParaRPr lang="es-CO" dirty="0"/>
        </a:p>
      </dgm:t>
    </dgm:pt>
    <dgm:pt modelId="{1CC9B0B5-79B5-4807-803B-D91703AE16A9}" type="parTrans" cxnId="{41C92A54-2161-42C7-B539-C4683D4BB596}">
      <dgm:prSet/>
      <dgm:spPr/>
      <dgm:t>
        <a:bodyPr/>
        <a:lstStyle/>
        <a:p>
          <a:endParaRPr lang="es-CO"/>
        </a:p>
      </dgm:t>
    </dgm:pt>
    <dgm:pt modelId="{6B0AFD17-7BC7-4749-9033-40BFB0A7A5D0}" type="sibTrans" cxnId="{41C92A54-2161-42C7-B539-C4683D4BB596}">
      <dgm:prSet/>
      <dgm:spPr/>
      <dgm:t>
        <a:bodyPr/>
        <a:lstStyle/>
        <a:p>
          <a:endParaRPr lang="es-CO"/>
        </a:p>
      </dgm:t>
    </dgm:pt>
    <dgm:pt modelId="{BD3BF045-6B81-4867-82EC-96FF8731FF29}">
      <dgm:prSet phldrT="[Text]"/>
      <dgm:spPr/>
      <dgm:t>
        <a:bodyPr/>
        <a:lstStyle/>
        <a:p>
          <a:r>
            <a:rPr lang="es-CO" dirty="0" smtClean="0"/>
            <a:t>Biopsia</a:t>
          </a:r>
        </a:p>
        <a:p>
          <a:r>
            <a:rPr lang="es-CO" dirty="0" smtClean="0"/>
            <a:t> Muscular</a:t>
          </a:r>
          <a:endParaRPr lang="es-CO" dirty="0"/>
        </a:p>
      </dgm:t>
    </dgm:pt>
    <dgm:pt modelId="{4022DA40-9135-4BC5-8186-8BC3AE18883C}" type="parTrans" cxnId="{C0A74AD6-E1C1-463C-A463-247A69FE7141}">
      <dgm:prSet/>
      <dgm:spPr/>
      <dgm:t>
        <a:bodyPr/>
        <a:lstStyle/>
        <a:p>
          <a:endParaRPr lang="es-CO"/>
        </a:p>
      </dgm:t>
    </dgm:pt>
    <dgm:pt modelId="{3475E605-8616-4AE7-A51F-DF7F5946F5D1}" type="sibTrans" cxnId="{C0A74AD6-E1C1-463C-A463-247A69FE7141}">
      <dgm:prSet/>
      <dgm:spPr/>
      <dgm:t>
        <a:bodyPr/>
        <a:lstStyle/>
        <a:p>
          <a:endParaRPr lang="es-CO"/>
        </a:p>
      </dgm:t>
    </dgm:pt>
    <dgm:pt modelId="{8DE74151-AAFB-4D71-927C-E518968BCE53}">
      <dgm:prSet phldrT="[Text]"/>
      <dgm:spPr/>
      <dgm:t>
        <a:bodyPr/>
        <a:lstStyle/>
        <a:p>
          <a:r>
            <a:rPr lang="es-CO" dirty="0" smtClean="0"/>
            <a:t>Estudio  </a:t>
          </a:r>
        </a:p>
        <a:p>
          <a:r>
            <a:rPr lang="es-CO" dirty="0" smtClean="0"/>
            <a:t>Genético</a:t>
          </a:r>
          <a:endParaRPr lang="es-CO" dirty="0"/>
        </a:p>
      </dgm:t>
    </dgm:pt>
    <dgm:pt modelId="{CB446472-897D-431C-82A2-D687C600FBE7}" type="parTrans" cxnId="{DDD24D1B-136F-4ADF-AFF1-167E4216FE8C}">
      <dgm:prSet/>
      <dgm:spPr/>
      <dgm:t>
        <a:bodyPr/>
        <a:lstStyle/>
        <a:p>
          <a:endParaRPr lang="es-CO"/>
        </a:p>
      </dgm:t>
    </dgm:pt>
    <dgm:pt modelId="{FE9CB232-EA04-4855-8024-D41A8477CC62}" type="sibTrans" cxnId="{DDD24D1B-136F-4ADF-AFF1-167E4216FE8C}">
      <dgm:prSet/>
      <dgm:spPr/>
      <dgm:t>
        <a:bodyPr/>
        <a:lstStyle/>
        <a:p>
          <a:endParaRPr lang="es-CO"/>
        </a:p>
      </dgm:t>
    </dgm:pt>
    <dgm:pt modelId="{23F9BCBE-C5F4-459E-A3CF-643A70F026ED}" type="pres">
      <dgm:prSet presAssocID="{C72F79C7-D586-4268-800E-B10ECD73ED5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2F4DE25-D236-40A2-98FE-19BACCEC56E1}" type="pres">
      <dgm:prSet presAssocID="{897D788B-1A68-4764-9E4C-20E3E53DFA0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9B27655-8562-4154-8F76-1ED63ED6294B}" type="pres">
      <dgm:prSet presAssocID="{CBEDC5CB-803D-4791-90F6-0D72D47C8F22}" presName="sibTrans" presStyleCnt="0"/>
      <dgm:spPr/>
    </dgm:pt>
    <dgm:pt modelId="{61586579-CAED-4B16-B0D9-9910166D6FC7}" type="pres">
      <dgm:prSet presAssocID="{7A948244-A16F-4970-B540-33E48C30DDB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0C61408-4FCF-49F4-AF43-C36774E26037}" type="pres">
      <dgm:prSet presAssocID="{F03D03EF-727F-44FB-96B7-EC27BB3453EB}" presName="sibTrans" presStyleCnt="0"/>
      <dgm:spPr/>
    </dgm:pt>
    <dgm:pt modelId="{37BEA9BD-9DD6-48E6-8B8F-C09E7889BF8D}" type="pres">
      <dgm:prSet presAssocID="{51651B22-2425-4527-BF81-46A0623671F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0AB4DA3-FE64-49CB-B6D5-DEA0F952F7D0}" type="pres">
      <dgm:prSet presAssocID="{6B0AFD17-7BC7-4749-9033-40BFB0A7A5D0}" presName="sibTrans" presStyleCnt="0"/>
      <dgm:spPr/>
    </dgm:pt>
    <dgm:pt modelId="{3FF6517C-054D-4A42-9695-1068FE00AFF5}" type="pres">
      <dgm:prSet presAssocID="{BD3BF045-6B81-4867-82EC-96FF8731FF2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C776C07-0AF8-4AE6-AB8F-E220771EB799}" type="pres">
      <dgm:prSet presAssocID="{3475E605-8616-4AE7-A51F-DF7F5946F5D1}" presName="sibTrans" presStyleCnt="0"/>
      <dgm:spPr/>
    </dgm:pt>
    <dgm:pt modelId="{4C3117B7-3983-478F-BE17-92339916080A}" type="pres">
      <dgm:prSet presAssocID="{8DE74151-AAFB-4D71-927C-E518968BCE5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4175B42-5E02-4B99-AE13-93923B5B47DC}" type="presOf" srcId="{C72F79C7-D586-4268-800E-B10ECD73ED57}" destId="{23F9BCBE-C5F4-459E-A3CF-643A70F026ED}" srcOrd="0" destOrd="0" presId="urn:microsoft.com/office/officeart/2005/8/layout/default#1"/>
    <dgm:cxn modelId="{2C144034-6199-4ABB-889D-4F6949AB0E15}" type="presOf" srcId="{51651B22-2425-4527-BF81-46A0623671F6}" destId="{37BEA9BD-9DD6-48E6-8B8F-C09E7889BF8D}" srcOrd="0" destOrd="0" presId="urn:microsoft.com/office/officeart/2005/8/layout/default#1"/>
    <dgm:cxn modelId="{0827C300-3397-46E1-B195-ED6202B5561F}" type="presOf" srcId="{BD3BF045-6B81-4867-82EC-96FF8731FF29}" destId="{3FF6517C-054D-4A42-9695-1068FE00AFF5}" srcOrd="0" destOrd="0" presId="urn:microsoft.com/office/officeart/2005/8/layout/default#1"/>
    <dgm:cxn modelId="{41C92A54-2161-42C7-B539-C4683D4BB596}" srcId="{C72F79C7-D586-4268-800E-B10ECD73ED57}" destId="{51651B22-2425-4527-BF81-46A0623671F6}" srcOrd="2" destOrd="0" parTransId="{1CC9B0B5-79B5-4807-803B-D91703AE16A9}" sibTransId="{6B0AFD17-7BC7-4749-9033-40BFB0A7A5D0}"/>
    <dgm:cxn modelId="{9AD4EED7-C2C6-4C20-B9D4-CC535A1584D3}" srcId="{C72F79C7-D586-4268-800E-B10ECD73ED57}" destId="{7A948244-A16F-4970-B540-33E48C30DDBC}" srcOrd="1" destOrd="0" parTransId="{EF8AD13F-EAA0-4F9A-A2AC-A877FF75C9B9}" sibTransId="{F03D03EF-727F-44FB-96B7-EC27BB3453EB}"/>
    <dgm:cxn modelId="{8EBD22BA-AEE6-455C-93D0-7525BD0CE5C4}" type="presOf" srcId="{897D788B-1A68-4764-9E4C-20E3E53DFA0D}" destId="{62F4DE25-D236-40A2-98FE-19BACCEC56E1}" srcOrd="0" destOrd="0" presId="urn:microsoft.com/office/officeart/2005/8/layout/default#1"/>
    <dgm:cxn modelId="{2A75779B-1A4D-4E9D-8525-884F2590BAEB}" type="presOf" srcId="{7A948244-A16F-4970-B540-33E48C30DDBC}" destId="{61586579-CAED-4B16-B0D9-9910166D6FC7}" srcOrd="0" destOrd="0" presId="urn:microsoft.com/office/officeart/2005/8/layout/default#1"/>
    <dgm:cxn modelId="{68951D7B-74C9-4D49-9A0C-69FE6DDEEADE}" type="presOf" srcId="{8DE74151-AAFB-4D71-927C-E518968BCE53}" destId="{4C3117B7-3983-478F-BE17-92339916080A}" srcOrd="0" destOrd="0" presId="urn:microsoft.com/office/officeart/2005/8/layout/default#1"/>
    <dgm:cxn modelId="{C0A74AD6-E1C1-463C-A463-247A69FE7141}" srcId="{C72F79C7-D586-4268-800E-B10ECD73ED57}" destId="{BD3BF045-6B81-4867-82EC-96FF8731FF29}" srcOrd="3" destOrd="0" parTransId="{4022DA40-9135-4BC5-8186-8BC3AE18883C}" sibTransId="{3475E605-8616-4AE7-A51F-DF7F5946F5D1}"/>
    <dgm:cxn modelId="{99457BA4-2F4C-4F7E-A4D1-C85EB79ED02D}" srcId="{C72F79C7-D586-4268-800E-B10ECD73ED57}" destId="{897D788B-1A68-4764-9E4C-20E3E53DFA0D}" srcOrd="0" destOrd="0" parTransId="{93F0CC98-4DDA-45EA-93F6-4E7BCDE59435}" sibTransId="{CBEDC5CB-803D-4791-90F6-0D72D47C8F22}"/>
    <dgm:cxn modelId="{DDD24D1B-136F-4ADF-AFF1-167E4216FE8C}" srcId="{C72F79C7-D586-4268-800E-B10ECD73ED57}" destId="{8DE74151-AAFB-4D71-927C-E518968BCE53}" srcOrd="4" destOrd="0" parTransId="{CB446472-897D-431C-82A2-D687C600FBE7}" sibTransId="{FE9CB232-EA04-4855-8024-D41A8477CC62}"/>
    <dgm:cxn modelId="{1D17AC4D-DECA-4F76-90C1-48F9957ED29F}" type="presParOf" srcId="{23F9BCBE-C5F4-459E-A3CF-643A70F026ED}" destId="{62F4DE25-D236-40A2-98FE-19BACCEC56E1}" srcOrd="0" destOrd="0" presId="urn:microsoft.com/office/officeart/2005/8/layout/default#1"/>
    <dgm:cxn modelId="{AC303F61-8151-4FB9-A20B-862F3A3A2F90}" type="presParOf" srcId="{23F9BCBE-C5F4-459E-A3CF-643A70F026ED}" destId="{D9B27655-8562-4154-8F76-1ED63ED6294B}" srcOrd="1" destOrd="0" presId="urn:microsoft.com/office/officeart/2005/8/layout/default#1"/>
    <dgm:cxn modelId="{C24F8D17-FB51-401A-95FB-4C062DCB6357}" type="presParOf" srcId="{23F9BCBE-C5F4-459E-A3CF-643A70F026ED}" destId="{61586579-CAED-4B16-B0D9-9910166D6FC7}" srcOrd="2" destOrd="0" presId="urn:microsoft.com/office/officeart/2005/8/layout/default#1"/>
    <dgm:cxn modelId="{70725464-9DFE-41FC-8907-EC50162D8915}" type="presParOf" srcId="{23F9BCBE-C5F4-459E-A3CF-643A70F026ED}" destId="{00C61408-4FCF-49F4-AF43-C36774E26037}" srcOrd="3" destOrd="0" presId="urn:microsoft.com/office/officeart/2005/8/layout/default#1"/>
    <dgm:cxn modelId="{79004A98-3670-47D8-BC61-C72E03BC0BF7}" type="presParOf" srcId="{23F9BCBE-C5F4-459E-A3CF-643A70F026ED}" destId="{37BEA9BD-9DD6-48E6-8B8F-C09E7889BF8D}" srcOrd="4" destOrd="0" presId="urn:microsoft.com/office/officeart/2005/8/layout/default#1"/>
    <dgm:cxn modelId="{CFA8CCF1-A2AC-43C6-A2F3-9BFB7807E92F}" type="presParOf" srcId="{23F9BCBE-C5F4-459E-A3CF-643A70F026ED}" destId="{70AB4DA3-FE64-49CB-B6D5-DEA0F952F7D0}" srcOrd="5" destOrd="0" presId="urn:microsoft.com/office/officeart/2005/8/layout/default#1"/>
    <dgm:cxn modelId="{296D0B97-FCBC-41C6-93FF-CB908B24B5CA}" type="presParOf" srcId="{23F9BCBE-C5F4-459E-A3CF-643A70F026ED}" destId="{3FF6517C-054D-4A42-9695-1068FE00AFF5}" srcOrd="6" destOrd="0" presId="urn:microsoft.com/office/officeart/2005/8/layout/default#1"/>
    <dgm:cxn modelId="{3CE63A47-BF88-4938-A3E8-CECF99747B2C}" type="presParOf" srcId="{23F9BCBE-C5F4-459E-A3CF-643A70F026ED}" destId="{0C776C07-0AF8-4AE6-AB8F-E220771EB799}" srcOrd="7" destOrd="0" presId="urn:microsoft.com/office/officeart/2005/8/layout/default#1"/>
    <dgm:cxn modelId="{C3A3688E-0DFF-4550-9440-AEC82A3AC6DD}" type="presParOf" srcId="{23F9BCBE-C5F4-459E-A3CF-643A70F026ED}" destId="{4C3117B7-3983-478F-BE17-92339916080A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CE1D6F-0611-4EA9-9472-FCAB192E3A14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FFCF44BD-4256-4CBF-A464-DF4BAAA68252}">
      <dgm:prSet phldrT="[Texto]"/>
      <dgm:spPr/>
      <dgm:t>
        <a:bodyPr/>
        <a:lstStyle/>
        <a:p>
          <a:r>
            <a:rPr lang="es-MX" dirty="0" smtClean="0"/>
            <a:t>Espina bífida</a:t>
          </a:r>
          <a:endParaRPr lang="es-MX" dirty="0"/>
        </a:p>
      </dgm:t>
    </dgm:pt>
    <dgm:pt modelId="{4C5FF54A-F3D1-4E5D-9624-FE429394EA0A}" type="parTrans" cxnId="{779959A1-08DD-417A-89DB-24E6B506614B}">
      <dgm:prSet/>
      <dgm:spPr/>
      <dgm:t>
        <a:bodyPr/>
        <a:lstStyle/>
        <a:p>
          <a:endParaRPr lang="es-MX"/>
        </a:p>
      </dgm:t>
    </dgm:pt>
    <dgm:pt modelId="{28A669DA-2A94-4925-9128-59DEFDBDE281}" type="sibTrans" cxnId="{779959A1-08DD-417A-89DB-24E6B506614B}">
      <dgm:prSet/>
      <dgm:spPr/>
      <dgm:t>
        <a:bodyPr/>
        <a:lstStyle/>
        <a:p>
          <a:endParaRPr lang="es-MX"/>
        </a:p>
      </dgm:t>
    </dgm:pt>
    <dgm:pt modelId="{02D0C032-AF9E-413D-9F79-D340D376ABDF}">
      <dgm:prSet phldrT="[Texto]"/>
      <dgm:spPr/>
      <dgm:t>
        <a:bodyPr/>
        <a:lstStyle/>
        <a:p>
          <a:r>
            <a:rPr lang="es-MX" dirty="0" smtClean="0"/>
            <a:t>Abierta  o Quística</a:t>
          </a:r>
          <a:endParaRPr lang="es-MX" dirty="0"/>
        </a:p>
      </dgm:t>
    </dgm:pt>
    <dgm:pt modelId="{2EC6A6EA-D0A9-4BB6-9844-C71C01A918CE}" type="parTrans" cxnId="{5DF9CC25-553A-44C1-9857-D78A7B34F08D}">
      <dgm:prSet/>
      <dgm:spPr/>
      <dgm:t>
        <a:bodyPr/>
        <a:lstStyle/>
        <a:p>
          <a:endParaRPr lang="es-MX"/>
        </a:p>
      </dgm:t>
    </dgm:pt>
    <dgm:pt modelId="{C3A79E92-29E1-4E76-B8E2-B955DB74460F}" type="sibTrans" cxnId="{5DF9CC25-553A-44C1-9857-D78A7B34F08D}">
      <dgm:prSet/>
      <dgm:spPr/>
      <dgm:t>
        <a:bodyPr/>
        <a:lstStyle/>
        <a:p>
          <a:endParaRPr lang="es-MX"/>
        </a:p>
      </dgm:t>
    </dgm:pt>
    <dgm:pt modelId="{97A4C4BD-9C0E-4E9B-8D1D-D173B6F44781}">
      <dgm:prSet phldrT="[Texto]"/>
      <dgm:spPr/>
      <dgm:t>
        <a:bodyPr/>
        <a:lstStyle/>
        <a:p>
          <a:r>
            <a:rPr lang="es-MX" dirty="0" smtClean="0"/>
            <a:t>Meningocele</a:t>
          </a:r>
          <a:endParaRPr lang="es-MX" dirty="0"/>
        </a:p>
      </dgm:t>
    </dgm:pt>
    <dgm:pt modelId="{4F0159D2-8092-4FDA-AEE4-4A8C25CC89B0}" type="parTrans" cxnId="{93894882-2065-45D9-B859-A51812E60EC6}">
      <dgm:prSet/>
      <dgm:spPr/>
      <dgm:t>
        <a:bodyPr/>
        <a:lstStyle/>
        <a:p>
          <a:endParaRPr lang="es-MX"/>
        </a:p>
      </dgm:t>
    </dgm:pt>
    <dgm:pt modelId="{2DF09E46-EF4D-4311-8FD5-4012AFF7A789}" type="sibTrans" cxnId="{93894882-2065-45D9-B859-A51812E60EC6}">
      <dgm:prSet/>
      <dgm:spPr/>
      <dgm:t>
        <a:bodyPr/>
        <a:lstStyle/>
        <a:p>
          <a:endParaRPr lang="es-MX"/>
        </a:p>
      </dgm:t>
    </dgm:pt>
    <dgm:pt modelId="{50276BF9-D37F-43C8-AB2B-C4779C70B149}">
      <dgm:prSet phldrT="[Texto]"/>
      <dgm:spPr/>
      <dgm:t>
        <a:bodyPr/>
        <a:lstStyle/>
        <a:p>
          <a:r>
            <a:rPr lang="es-MX" dirty="0" err="1" smtClean="0"/>
            <a:t>Mielomielingocele</a:t>
          </a:r>
          <a:endParaRPr lang="es-MX" dirty="0"/>
        </a:p>
      </dgm:t>
    </dgm:pt>
    <dgm:pt modelId="{8607199B-B192-4EB8-8155-209408CABFB3}" type="parTrans" cxnId="{F713B5E1-9C09-4782-8C5E-685CF1139165}">
      <dgm:prSet/>
      <dgm:spPr/>
      <dgm:t>
        <a:bodyPr/>
        <a:lstStyle/>
        <a:p>
          <a:endParaRPr lang="es-MX"/>
        </a:p>
      </dgm:t>
    </dgm:pt>
    <dgm:pt modelId="{13569479-288A-49CB-811F-85CC47931618}" type="sibTrans" cxnId="{F713B5E1-9C09-4782-8C5E-685CF1139165}">
      <dgm:prSet/>
      <dgm:spPr/>
      <dgm:t>
        <a:bodyPr/>
        <a:lstStyle/>
        <a:p>
          <a:endParaRPr lang="es-MX"/>
        </a:p>
      </dgm:t>
    </dgm:pt>
    <dgm:pt modelId="{8E3020BC-033F-48A4-B623-7E8AFB8F25EE}">
      <dgm:prSet phldrT="[Texto]"/>
      <dgm:spPr/>
      <dgm:t>
        <a:bodyPr/>
        <a:lstStyle/>
        <a:p>
          <a:r>
            <a:rPr lang="es-MX" dirty="0" smtClean="0"/>
            <a:t>Oculta</a:t>
          </a:r>
          <a:endParaRPr lang="es-MX" dirty="0"/>
        </a:p>
      </dgm:t>
    </dgm:pt>
    <dgm:pt modelId="{7A12D403-28C2-4876-80C6-3B8416823D53}" type="parTrans" cxnId="{0CED9BF0-E67D-44FE-A931-3E18A7989C0D}">
      <dgm:prSet/>
      <dgm:spPr/>
      <dgm:t>
        <a:bodyPr/>
        <a:lstStyle/>
        <a:p>
          <a:endParaRPr lang="es-MX"/>
        </a:p>
      </dgm:t>
    </dgm:pt>
    <dgm:pt modelId="{150699AF-1B73-47D0-86FB-0EB9744922A9}" type="sibTrans" cxnId="{0CED9BF0-E67D-44FE-A931-3E18A7989C0D}">
      <dgm:prSet/>
      <dgm:spPr/>
      <dgm:t>
        <a:bodyPr/>
        <a:lstStyle/>
        <a:p>
          <a:endParaRPr lang="es-MX"/>
        </a:p>
      </dgm:t>
    </dgm:pt>
    <dgm:pt modelId="{EEE3BE23-70C0-4662-82A7-52785901AEA4}" type="pres">
      <dgm:prSet presAssocID="{5DCE1D6F-0611-4EA9-9472-FCAB192E3A1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A546CFC7-EBD5-41DB-AAE2-C22160ABC81D}" type="pres">
      <dgm:prSet presAssocID="{FFCF44BD-4256-4CBF-A464-DF4BAAA68252}" presName="root1" presStyleCnt="0"/>
      <dgm:spPr/>
    </dgm:pt>
    <dgm:pt modelId="{1C0367F4-8413-460E-B885-8B6B7E0F1694}" type="pres">
      <dgm:prSet presAssocID="{FFCF44BD-4256-4CBF-A464-DF4BAAA6825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5BC506F2-7035-4CA6-A47E-8D0D51FC89E9}" type="pres">
      <dgm:prSet presAssocID="{FFCF44BD-4256-4CBF-A464-DF4BAAA68252}" presName="level2hierChild" presStyleCnt="0"/>
      <dgm:spPr/>
    </dgm:pt>
    <dgm:pt modelId="{6AD6930C-86FE-4968-BD5D-E5BE0AF7F613}" type="pres">
      <dgm:prSet presAssocID="{2EC6A6EA-D0A9-4BB6-9844-C71C01A918CE}" presName="conn2-1" presStyleLbl="parChTrans1D2" presStyleIdx="0" presStyleCnt="2"/>
      <dgm:spPr/>
      <dgm:t>
        <a:bodyPr/>
        <a:lstStyle/>
        <a:p>
          <a:endParaRPr lang="es-CO"/>
        </a:p>
      </dgm:t>
    </dgm:pt>
    <dgm:pt modelId="{587F0CB2-F177-4C19-8733-C9613B82B7E7}" type="pres">
      <dgm:prSet presAssocID="{2EC6A6EA-D0A9-4BB6-9844-C71C01A918CE}" presName="connTx" presStyleLbl="parChTrans1D2" presStyleIdx="0" presStyleCnt="2"/>
      <dgm:spPr/>
      <dgm:t>
        <a:bodyPr/>
        <a:lstStyle/>
        <a:p>
          <a:endParaRPr lang="es-CO"/>
        </a:p>
      </dgm:t>
    </dgm:pt>
    <dgm:pt modelId="{1D271458-B055-4FBB-8752-6A06D5AEAFD3}" type="pres">
      <dgm:prSet presAssocID="{02D0C032-AF9E-413D-9F79-D340D376ABDF}" presName="root2" presStyleCnt="0"/>
      <dgm:spPr/>
    </dgm:pt>
    <dgm:pt modelId="{5AA0F26F-61A2-442E-979B-1518AC03138C}" type="pres">
      <dgm:prSet presAssocID="{02D0C032-AF9E-413D-9F79-D340D376ABDF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E824298-DE31-4082-9E4F-B1A1B2C2C4A6}" type="pres">
      <dgm:prSet presAssocID="{02D0C032-AF9E-413D-9F79-D340D376ABDF}" presName="level3hierChild" presStyleCnt="0"/>
      <dgm:spPr/>
    </dgm:pt>
    <dgm:pt modelId="{AC43EFE0-0611-4B9F-B85A-845EE0BCDDDE}" type="pres">
      <dgm:prSet presAssocID="{4F0159D2-8092-4FDA-AEE4-4A8C25CC89B0}" presName="conn2-1" presStyleLbl="parChTrans1D3" presStyleIdx="0" presStyleCnt="2"/>
      <dgm:spPr/>
      <dgm:t>
        <a:bodyPr/>
        <a:lstStyle/>
        <a:p>
          <a:endParaRPr lang="es-CO"/>
        </a:p>
      </dgm:t>
    </dgm:pt>
    <dgm:pt modelId="{68D66C84-5028-4B5C-AE38-0ED96690C575}" type="pres">
      <dgm:prSet presAssocID="{4F0159D2-8092-4FDA-AEE4-4A8C25CC89B0}" presName="connTx" presStyleLbl="parChTrans1D3" presStyleIdx="0" presStyleCnt="2"/>
      <dgm:spPr/>
      <dgm:t>
        <a:bodyPr/>
        <a:lstStyle/>
        <a:p>
          <a:endParaRPr lang="es-CO"/>
        </a:p>
      </dgm:t>
    </dgm:pt>
    <dgm:pt modelId="{625DE822-C3B3-407F-80A6-89CFDCCA5B76}" type="pres">
      <dgm:prSet presAssocID="{97A4C4BD-9C0E-4E9B-8D1D-D173B6F44781}" presName="root2" presStyleCnt="0"/>
      <dgm:spPr/>
    </dgm:pt>
    <dgm:pt modelId="{486C391D-C7C4-4F36-A753-B7EC6509DF4C}" type="pres">
      <dgm:prSet presAssocID="{97A4C4BD-9C0E-4E9B-8D1D-D173B6F44781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9156D2E2-74D7-4AA2-BD60-5E7072EFEA0A}" type="pres">
      <dgm:prSet presAssocID="{97A4C4BD-9C0E-4E9B-8D1D-D173B6F44781}" presName="level3hierChild" presStyleCnt="0"/>
      <dgm:spPr/>
    </dgm:pt>
    <dgm:pt modelId="{2F2C9D73-B4C0-4958-B237-FEF22E33D0B3}" type="pres">
      <dgm:prSet presAssocID="{8607199B-B192-4EB8-8155-209408CABFB3}" presName="conn2-1" presStyleLbl="parChTrans1D3" presStyleIdx="1" presStyleCnt="2"/>
      <dgm:spPr/>
      <dgm:t>
        <a:bodyPr/>
        <a:lstStyle/>
        <a:p>
          <a:endParaRPr lang="es-CO"/>
        </a:p>
      </dgm:t>
    </dgm:pt>
    <dgm:pt modelId="{D467FE2F-DB64-4B5C-BD1D-A52B8D8FAE4F}" type="pres">
      <dgm:prSet presAssocID="{8607199B-B192-4EB8-8155-209408CABFB3}" presName="connTx" presStyleLbl="parChTrans1D3" presStyleIdx="1" presStyleCnt="2"/>
      <dgm:spPr/>
      <dgm:t>
        <a:bodyPr/>
        <a:lstStyle/>
        <a:p>
          <a:endParaRPr lang="es-CO"/>
        </a:p>
      </dgm:t>
    </dgm:pt>
    <dgm:pt modelId="{1CAB5D2A-69B6-4AD2-AC98-2DDA8FD61DD5}" type="pres">
      <dgm:prSet presAssocID="{50276BF9-D37F-43C8-AB2B-C4779C70B149}" presName="root2" presStyleCnt="0"/>
      <dgm:spPr/>
    </dgm:pt>
    <dgm:pt modelId="{2D4C57DF-7CD1-4C37-86F9-B58DAA6BC84C}" type="pres">
      <dgm:prSet presAssocID="{50276BF9-D37F-43C8-AB2B-C4779C70B149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277566E8-81B2-431D-A037-E699C90D9EDC}" type="pres">
      <dgm:prSet presAssocID="{50276BF9-D37F-43C8-AB2B-C4779C70B149}" presName="level3hierChild" presStyleCnt="0"/>
      <dgm:spPr/>
    </dgm:pt>
    <dgm:pt modelId="{EA07CC09-B124-41F0-8A4A-B9147B084A7F}" type="pres">
      <dgm:prSet presAssocID="{7A12D403-28C2-4876-80C6-3B8416823D53}" presName="conn2-1" presStyleLbl="parChTrans1D2" presStyleIdx="1" presStyleCnt="2"/>
      <dgm:spPr/>
      <dgm:t>
        <a:bodyPr/>
        <a:lstStyle/>
        <a:p>
          <a:endParaRPr lang="es-CO"/>
        </a:p>
      </dgm:t>
    </dgm:pt>
    <dgm:pt modelId="{FDC3E8F4-0281-4DA2-A5C3-F2C1DDA539B8}" type="pres">
      <dgm:prSet presAssocID="{7A12D403-28C2-4876-80C6-3B8416823D53}" presName="connTx" presStyleLbl="parChTrans1D2" presStyleIdx="1" presStyleCnt="2"/>
      <dgm:spPr/>
      <dgm:t>
        <a:bodyPr/>
        <a:lstStyle/>
        <a:p>
          <a:endParaRPr lang="es-CO"/>
        </a:p>
      </dgm:t>
    </dgm:pt>
    <dgm:pt modelId="{49570780-9B3A-4A4E-A150-1C04236AF955}" type="pres">
      <dgm:prSet presAssocID="{8E3020BC-033F-48A4-B623-7E8AFB8F25EE}" presName="root2" presStyleCnt="0"/>
      <dgm:spPr/>
    </dgm:pt>
    <dgm:pt modelId="{88723F23-C0E4-4256-8D94-D8169077E703}" type="pres">
      <dgm:prSet presAssocID="{8E3020BC-033F-48A4-B623-7E8AFB8F25EE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A913BC7-C216-405B-908B-1E90B8105E7B}" type="pres">
      <dgm:prSet presAssocID="{8E3020BC-033F-48A4-B623-7E8AFB8F25EE}" presName="level3hierChild" presStyleCnt="0"/>
      <dgm:spPr/>
    </dgm:pt>
  </dgm:ptLst>
  <dgm:cxnLst>
    <dgm:cxn modelId="{779959A1-08DD-417A-89DB-24E6B506614B}" srcId="{5DCE1D6F-0611-4EA9-9472-FCAB192E3A14}" destId="{FFCF44BD-4256-4CBF-A464-DF4BAAA68252}" srcOrd="0" destOrd="0" parTransId="{4C5FF54A-F3D1-4E5D-9624-FE429394EA0A}" sibTransId="{28A669DA-2A94-4925-9128-59DEFDBDE281}"/>
    <dgm:cxn modelId="{93894882-2065-45D9-B859-A51812E60EC6}" srcId="{02D0C032-AF9E-413D-9F79-D340D376ABDF}" destId="{97A4C4BD-9C0E-4E9B-8D1D-D173B6F44781}" srcOrd="0" destOrd="0" parTransId="{4F0159D2-8092-4FDA-AEE4-4A8C25CC89B0}" sibTransId="{2DF09E46-EF4D-4311-8FD5-4012AFF7A789}"/>
    <dgm:cxn modelId="{5DF9CC25-553A-44C1-9857-D78A7B34F08D}" srcId="{FFCF44BD-4256-4CBF-A464-DF4BAAA68252}" destId="{02D0C032-AF9E-413D-9F79-D340D376ABDF}" srcOrd="0" destOrd="0" parTransId="{2EC6A6EA-D0A9-4BB6-9844-C71C01A918CE}" sibTransId="{C3A79E92-29E1-4E76-B8E2-B955DB74460F}"/>
    <dgm:cxn modelId="{E221F7DC-6E8D-461C-B2FB-A15687E8CB32}" type="presOf" srcId="{8607199B-B192-4EB8-8155-209408CABFB3}" destId="{D467FE2F-DB64-4B5C-BD1D-A52B8D8FAE4F}" srcOrd="1" destOrd="0" presId="urn:microsoft.com/office/officeart/2005/8/layout/hierarchy2"/>
    <dgm:cxn modelId="{45E26E38-F510-4EEF-AB84-643D0F58272E}" type="presOf" srcId="{4F0159D2-8092-4FDA-AEE4-4A8C25CC89B0}" destId="{AC43EFE0-0611-4B9F-B85A-845EE0BCDDDE}" srcOrd="0" destOrd="0" presId="urn:microsoft.com/office/officeart/2005/8/layout/hierarchy2"/>
    <dgm:cxn modelId="{D9C76C7A-4A17-4786-BC16-1F9A319983DC}" type="presOf" srcId="{02D0C032-AF9E-413D-9F79-D340D376ABDF}" destId="{5AA0F26F-61A2-442E-979B-1518AC03138C}" srcOrd="0" destOrd="0" presId="urn:microsoft.com/office/officeart/2005/8/layout/hierarchy2"/>
    <dgm:cxn modelId="{F713B5E1-9C09-4782-8C5E-685CF1139165}" srcId="{02D0C032-AF9E-413D-9F79-D340D376ABDF}" destId="{50276BF9-D37F-43C8-AB2B-C4779C70B149}" srcOrd="1" destOrd="0" parTransId="{8607199B-B192-4EB8-8155-209408CABFB3}" sibTransId="{13569479-288A-49CB-811F-85CC47931618}"/>
    <dgm:cxn modelId="{2D3B695E-B3D2-4834-BF28-BFD476001710}" type="presOf" srcId="{97A4C4BD-9C0E-4E9B-8D1D-D173B6F44781}" destId="{486C391D-C7C4-4F36-A753-B7EC6509DF4C}" srcOrd="0" destOrd="0" presId="urn:microsoft.com/office/officeart/2005/8/layout/hierarchy2"/>
    <dgm:cxn modelId="{0CED9BF0-E67D-44FE-A931-3E18A7989C0D}" srcId="{FFCF44BD-4256-4CBF-A464-DF4BAAA68252}" destId="{8E3020BC-033F-48A4-B623-7E8AFB8F25EE}" srcOrd="1" destOrd="0" parTransId="{7A12D403-28C2-4876-80C6-3B8416823D53}" sibTransId="{150699AF-1B73-47D0-86FB-0EB9744922A9}"/>
    <dgm:cxn modelId="{FAFD2CA7-FC90-4BE9-B633-82ADAFAEC526}" type="presOf" srcId="{7A12D403-28C2-4876-80C6-3B8416823D53}" destId="{FDC3E8F4-0281-4DA2-A5C3-F2C1DDA539B8}" srcOrd="1" destOrd="0" presId="urn:microsoft.com/office/officeart/2005/8/layout/hierarchy2"/>
    <dgm:cxn modelId="{AAC7715C-1F79-4CF4-A553-F00977F5D74C}" type="presOf" srcId="{7A12D403-28C2-4876-80C6-3B8416823D53}" destId="{EA07CC09-B124-41F0-8A4A-B9147B084A7F}" srcOrd="0" destOrd="0" presId="urn:microsoft.com/office/officeart/2005/8/layout/hierarchy2"/>
    <dgm:cxn modelId="{3EFCD8CE-58D5-4D88-994D-1DFE676A7BBE}" type="presOf" srcId="{FFCF44BD-4256-4CBF-A464-DF4BAAA68252}" destId="{1C0367F4-8413-460E-B885-8B6B7E0F1694}" srcOrd="0" destOrd="0" presId="urn:microsoft.com/office/officeart/2005/8/layout/hierarchy2"/>
    <dgm:cxn modelId="{E24EF4E9-2A8A-4871-B197-6D4F72B496DD}" type="presOf" srcId="{8607199B-B192-4EB8-8155-209408CABFB3}" destId="{2F2C9D73-B4C0-4958-B237-FEF22E33D0B3}" srcOrd="0" destOrd="0" presId="urn:microsoft.com/office/officeart/2005/8/layout/hierarchy2"/>
    <dgm:cxn modelId="{8889CEAE-27BB-47A2-98BE-BC0DC9CB66D0}" type="presOf" srcId="{5DCE1D6F-0611-4EA9-9472-FCAB192E3A14}" destId="{EEE3BE23-70C0-4662-82A7-52785901AEA4}" srcOrd="0" destOrd="0" presId="urn:microsoft.com/office/officeart/2005/8/layout/hierarchy2"/>
    <dgm:cxn modelId="{B0F4C8AA-83EC-4A00-80B1-F3C0C47A5E40}" type="presOf" srcId="{8E3020BC-033F-48A4-B623-7E8AFB8F25EE}" destId="{88723F23-C0E4-4256-8D94-D8169077E703}" srcOrd="0" destOrd="0" presId="urn:microsoft.com/office/officeart/2005/8/layout/hierarchy2"/>
    <dgm:cxn modelId="{92426EA3-CEB3-4B51-A4AF-9C06A404350F}" type="presOf" srcId="{50276BF9-D37F-43C8-AB2B-C4779C70B149}" destId="{2D4C57DF-7CD1-4C37-86F9-B58DAA6BC84C}" srcOrd="0" destOrd="0" presId="urn:microsoft.com/office/officeart/2005/8/layout/hierarchy2"/>
    <dgm:cxn modelId="{1377D95E-3193-454E-9C9F-1E2DF11F1B8E}" type="presOf" srcId="{2EC6A6EA-D0A9-4BB6-9844-C71C01A918CE}" destId="{587F0CB2-F177-4C19-8733-C9613B82B7E7}" srcOrd="1" destOrd="0" presId="urn:microsoft.com/office/officeart/2005/8/layout/hierarchy2"/>
    <dgm:cxn modelId="{7124B8D3-54BA-4E01-860D-1E86CF5A8540}" type="presOf" srcId="{4F0159D2-8092-4FDA-AEE4-4A8C25CC89B0}" destId="{68D66C84-5028-4B5C-AE38-0ED96690C575}" srcOrd="1" destOrd="0" presId="urn:microsoft.com/office/officeart/2005/8/layout/hierarchy2"/>
    <dgm:cxn modelId="{EB65C7DD-98EB-4620-8BC9-4FC2A41DA858}" type="presOf" srcId="{2EC6A6EA-D0A9-4BB6-9844-C71C01A918CE}" destId="{6AD6930C-86FE-4968-BD5D-E5BE0AF7F613}" srcOrd="0" destOrd="0" presId="urn:microsoft.com/office/officeart/2005/8/layout/hierarchy2"/>
    <dgm:cxn modelId="{9BFC4F15-BB79-4CB0-AADF-B599206527DE}" type="presParOf" srcId="{EEE3BE23-70C0-4662-82A7-52785901AEA4}" destId="{A546CFC7-EBD5-41DB-AAE2-C22160ABC81D}" srcOrd="0" destOrd="0" presId="urn:microsoft.com/office/officeart/2005/8/layout/hierarchy2"/>
    <dgm:cxn modelId="{CD903699-CF64-4191-9CB2-F2F4EB404A4F}" type="presParOf" srcId="{A546CFC7-EBD5-41DB-AAE2-C22160ABC81D}" destId="{1C0367F4-8413-460E-B885-8B6B7E0F1694}" srcOrd="0" destOrd="0" presId="urn:microsoft.com/office/officeart/2005/8/layout/hierarchy2"/>
    <dgm:cxn modelId="{5F6EE910-2482-4DDB-A2FF-2CBC35F84823}" type="presParOf" srcId="{A546CFC7-EBD5-41DB-AAE2-C22160ABC81D}" destId="{5BC506F2-7035-4CA6-A47E-8D0D51FC89E9}" srcOrd="1" destOrd="0" presId="urn:microsoft.com/office/officeart/2005/8/layout/hierarchy2"/>
    <dgm:cxn modelId="{28258156-5C59-4212-8701-5F95F3E388B5}" type="presParOf" srcId="{5BC506F2-7035-4CA6-A47E-8D0D51FC89E9}" destId="{6AD6930C-86FE-4968-BD5D-E5BE0AF7F613}" srcOrd="0" destOrd="0" presId="urn:microsoft.com/office/officeart/2005/8/layout/hierarchy2"/>
    <dgm:cxn modelId="{87870B2B-B63E-4F08-9CE3-8201B36E661A}" type="presParOf" srcId="{6AD6930C-86FE-4968-BD5D-E5BE0AF7F613}" destId="{587F0CB2-F177-4C19-8733-C9613B82B7E7}" srcOrd="0" destOrd="0" presId="urn:microsoft.com/office/officeart/2005/8/layout/hierarchy2"/>
    <dgm:cxn modelId="{BB142BAB-7FD0-49D4-8FC8-506ABAB9F874}" type="presParOf" srcId="{5BC506F2-7035-4CA6-A47E-8D0D51FC89E9}" destId="{1D271458-B055-4FBB-8752-6A06D5AEAFD3}" srcOrd="1" destOrd="0" presId="urn:microsoft.com/office/officeart/2005/8/layout/hierarchy2"/>
    <dgm:cxn modelId="{7D784E11-2F47-4B24-8CA2-FC1A69874547}" type="presParOf" srcId="{1D271458-B055-4FBB-8752-6A06D5AEAFD3}" destId="{5AA0F26F-61A2-442E-979B-1518AC03138C}" srcOrd="0" destOrd="0" presId="urn:microsoft.com/office/officeart/2005/8/layout/hierarchy2"/>
    <dgm:cxn modelId="{B16F379C-7A73-4ED1-BA0E-38472C2B9116}" type="presParOf" srcId="{1D271458-B055-4FBB-8752-6A06D5AEAFD3}" destId="{0E824298-DE31-4082-9E4F-B1A1B2C2C4A6}" srcOrd="1" destOrd="0" presId="urn:microsoft.com/office/officeart/2005/8/layout/hierarchy2"/>
    <dgm:cxn modelId="{0965466C-BC77-4C3A-9E4C-18967DCFFBCB}" type="presParOf" srcId="{0E824298-DE31-4082-9E4F-B1A1B2C2C4A6}" destId="{AC43EFE0-0611-4B9F-B85A-845EE0BCDDDE}" srcOrd="0" destOrd="0" presId="urn:microsoft.com/office/officeart/2005/8/layout/hierarchy2"/>
    <dgm:cxn modelId="{51022781-F70F-4647-8593-19FF546AAB4B}" type="presParOf" srcId="{AC43EFE0-0611-4B9F-B85A-845EE0BCDDDE}" destId="{68D66C84-5028-4B5C-AE38-0ED96690C575}" srcOrd="0" destOrd="0" presId="urn:microsoft.com/office/officeart/2005/8/layout/hierarchy2"/>
    <dgm:cxn modelId="{5925FCB7-CABD-4DAB-B845-1C08A2DFCB27}" type="presParOf" srcId="{0E824298-DE31-4082-9E4F-B1A1B2C2C4A6}" destId="{625DE822-C3B3-407F-80A6-89CFDCCA5B76}" srcOrd="1" destOrd="0" presId="urn:microsoft.com/office/officeart/2005/8/layout/hierarchy2"/>
    <dgm:cxn modelId="{6928C8E8-5708-460B-ADBE-CB4727549FCD}" type="presParOf" srcId="{625DE822-C3B3-407F-80A6-89CFDCCA5B76}" destId="{486C391D-C7C4-4F36-A753-B7EC6509DF4C}" srcOrd="0" destOrd="0" presId="urn:microsoft.com/office/officeart/2005/8/layout/hierarchy2"/>
    <dgm:cxn modelId="{55E682FC-D36C-4380-8865-54D6153D2B8D}" type="presParOf" srcId="{625DE822-C3B3-407F-80A6-89CFDCCA5B76}" destId="{9156D2E2-74D7-4AA2-BD60-5E7072EFEA0A}" srcOrd="1" destOrd="0" presId="urn:microsoft.com/office/officeart/2005/8/layout/hierarchy2"/>
    <dgm:cxn modelId="{3E3DDB06-92C0-422F-8B21-BE6DEA5CD8E4}" type="presParOf" srcId="{0E824298-DE31-4082-9E4F-B1A1B2C2C4A6}" destId="{2F2C9D73-B4C0-4958-B237-FEF22E33D0B3}" srcOrd="2" destOrd="0" presId="urn:microsoft.com/office/officeart/2005/8/layout/hierarchy2"/>
    <dgm:cxn modelId="{8896C898-B4A2-491A-B41E-E76EE7E65413}" type="presParOf" srcId="{2F2C9D73-B4C0-4958-B237-FEF22E33D0B3}" destId="{D467FE2F-DB64-4B5C-BD1D-A52B8D8FAE4F}" srcOrd="0" destOrd="0" presId="urn:microsoft.com/office/officeart/2005/8/layout/hierarchy2"/>
    <dgm:cxn modelId="{1E85B9EF-02F8-45DC-BC87-11E44E6F0526}" type="presParOf" srcId="{0E824298-DE31-4082-9E4F-B1A1B2C2C4A6}" destId="{1CAB5D2A-69B6-4AD2-AC98-2DDA8FD61DD5}" srcOrd="3" destOrd="0" presId="urn:microsoft.com/office/officeart/2005/8/layout/hierarchy2"/>
    <dgm:cxn modelId="{19D04B6E-83BC-4D79-B543-67850AF5F129}" type="presParOf" srcId="{1CAB5D2A-69B6-4AD2-AC98-2DDA8FD61DD5}" destId="{2D4C57DF-7CD1-4C37-86F9-B58DAA6BC84C}" srcOrd="0" destOrd="0" presId="urn:microsoft.com/office/officeart/2005/8/layout/hierarchy2"/>
    <dgm:cxn modelId="{52AB186B-EE01-4B58-B9D2-6201B4A0F15F}" type="presParOf" srcId="{1CAB5D2A-69B6-4AD2-AC98-2DDA8FD61DD5}" destId="{277566E8-81B2-431D-A037-E699C90D9EDC}" srcOrd="1" destOrd="0" presId="urn:microsoft.com/office/officeart/2005/8/layout/hierarchy2"/>
    <dgm:cxn modelId="{D5EBDAFE-2D1F-4492-B6BF-D99E46DC8D83}" type="presParOf" srcId="{5BC506F2-7035-4CA6-A47E-8D0D51FC89E9}" destId="{EA07CC09-B124-41F0-8A4A-B9147B084A7F}" srcOrd="2" destOrd="0" presId="urn:microsoft.com/office/officeart/2005/8/layout/hierarchy2"/>
    <dgm:cxn modelId="{6DDEAE2B-EC17-46F7-92E6-2A69CA9A12F1}" type="presParOf" srcId="{EA07CC09-B124-41F0-8A4A-B9147B084A7F}" destId="{FDC3E8F4-0281-4DA2-A5C3-F2C1DDA539B8}" srcOrd="0" destOrd="0" presId="urn:microsoft.com/office/officeart/2005/8/layout/hierarchy2"/>
    <dgm:cxn modelId="{FC736F1F-BD38-44CE-BA75-0150083114F2}" type="presParOf" srcId="{5BC506F2-7035-4CA6-A47E-8D0D51FC89E9}" destId="{49570780-9B3A-4A4E-A150-1C04236AF955}" srcOrd="3" destOrd="0" presId="urn:microsoft.com/office/officeart/2005/8/layout/hierarchy2"/>
    <dgm:cxn modelId="{F2108B27-35B6-486E-9FEA-079805E4C178}" type="presParOf" srcId="{49570780-9B3A-4A4E-A150-1C04236AF955}" destId="{88723F23-C0E4-4256-8D94-D8169077E703}" srcOrd="0" destOrd="0" presId="urn:microsoft.com/office/officeart/2005/8/layout/hierarchy2"/>
    <dgm:cxn modelId="{B56609A1-7271-4510-846E-F3081381F2B0}" type="presParOf" srcId="{49570780-9B3A-4A4E-A150-1C04236AF955}" destId="{CA913BC7-C216-405B-908B-1E90B8105E7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F4DE25-D236-40A2-98FE-19BACCEC56E1}">
      <dsp:nvSpPr>
        <dsp:cNvPr id="0" name=""/>
        <dsp:cNvSpPr/>
      </dsp:nvSpPr>
      <dsp:spPr>
        <a:xfrm>
          <a:off x="0" y="651197"/>
          <a:ext cx="1983879" cy="119032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kern="1200" dirty="0" smtClean="0"/>
            <a:t>Exploración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kern="1200" dirty="0" smtClean="0"/>
            <a:t> Física</a:t>
          </a:r>
          <a:endParaRPr lang="es-CO" sz="1700" kern="1200" dirty="0"/>
        </a:p>
      </dsp:txBody>
      <dsp:txXfrm>
        <a:off x="0" y="651197"/>
        <a:ext cx="1983879" cy="1190327"/>
      </dsp:txXfrm>
    </dsp:sp>
    <dsp:sp modelId="{61586579-CAED-4B16-B0D9-9910166D6FC7}">
      <dsp:nvSpPr>
        <dsp:cNvPr id="0" name=""/>
        <dsp:cNvSpPr/>
      </dsp:nvSpPr>
      <dsp:spPr>
        <a:xfrm>
          <a:off x="2182266" y="651197"/>
          <a:ext cx="1983879" cy="1190327"/>
        </a:xfrm>
        <a:prstGeom prst="rect">
          <a:avLst/>
        </a:prstGeom>
        <a:solidFill>
          <a:schemeClr val="accent3">
            <a:hueOff val="-358351"/>
            <a:satOff val="295"/>
            <a:lumOff val="-24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kern="1200" dirty="0" smtClean="0"/>
            <a:t>Pruebas de Laboratorio</a:t>
          </a:r>
          <a:endParaRPr lang="es-CO" sz="1700" kern="1200" dirty="0"/>
        </a:p>
      </dsp:txBody>
      <dsp:txXfrm>
        <a:off x="2182266" y="651197"/>
        <a:ext cx="1983879" cy="1190327"/>
      </dsp:txXfrm>
    </dsp:sp>
    <dsp:sp modelId="{37BEA9BD-9DD6-48E6-8B8F-C09E7889BF8D}">
      <dsp:nvSpPr>
        <dsp:cNvPr id="0" name=""/>
        <dsp:cNvSpPr/>
      </dsp:nvSpPr>
      <dsp:spPr>
        <a:xfrm>
          <a:off x="4364533" y="651197"/>
          <a:ext cx="1983879" cy="1190327"/>
        </a:xfrm>
        <a:prstGeom prst="rect">
          <a:avLst/>
        </a:prstGeom>
        <a:solidFill>
          <a:schemeClr val="accent3">
            <a:hueOff val="-716701"/>
            <a:satOff val="590"/>
            <a:lumOff val="-49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kern="1200" dirty="0" smtClean="0"/>
            <a:t>Electrodiagnóstico</a:t>
          </a:r>
          <a:endParaRPr lang="es-CO" sz="1700" kern="1200" dirty="0"/>
        </a:p>
      </dsp:txBody>
      <dsp:txXfrm>
        <a:off x="4364533" y="651197"/>
        <a:ext cx="1983879" cy="1190327"/>
      </dsp:txXfrm>
    </dsp:sp>
    <dsp:sp modelId="{3FF6517C-054D-4A42-9695-1068FE00AFF5}">
      <dsp:nvSpPr>
        <dsp:cNvPr id="0" name=""/>
        <dsp:cNvSpPr/>
      </dsp:nvSpPr>
      <dsp:spPr>
        <a:xfrm>
          <a:off x="1091133" y="2039912"/>
          <a:ext cx="1983879" cy="1190327"/>
        </a:xfrm>
        <a:prstGeom prst="rect">
          <a:avLst/>
        </a:prstGeom>
        <a:solidFill>
          <a:schemeClr val="accent3">
            <a:hueOff val="-1075052"/>
            <a:satOff val="885"/>
            <a:lumOff val="-73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kern="1200" dirty="0" smtClean="0"/>
            <a:t>Biopsia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kern="1200" dirty="0" smtClean="0"/>
            <a:t> Muscular</a:t>
          </a:r>
          <a:endParaRPr lang="es-CO" sz="1700" kern="1200" dirty="0"/>
        </a:p>
      </dsp:txBody>
      <dsp:txXfrm>
        <a:off x="1091133" y="2039912"/>
        <a:ext cx="1983879" cy="1190327"/>
      </dsp:txXfrm>
    </dsp:sp>
    <dsp:sp modelId="{4C3117B7-3983-478F-BE17-92339916080A}">
      <dsp:nvSpPr>
        <dsp:cNvPr id="0" name=""/>
        <dsp:cNvSpPr/>
      </dsp:nvSpPr>
      <dsp:spPr>
        <a:xfrm>
          <a:off x="3273400" y="2039912"/>
          <a:ext cx="1983879" cy="1190327"/>
        </a:xfrm>
        <a:prstGeom prst="rect">
          <a:avLst/>
        </a:prstGeom>
        <a:solidFill>
          <a:schemeClr val="accent3">
            <a:hueOff val="-1433403"/>
            <a:satOff val="1180"/>
            <a:lumOff val="-98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kern="1200" dirty="0" smtClean="0"/>
            <a:t>Estudio 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kern="1200" dirty="0" smtClean="0"/>
            <a:t>Genético</a:t>
          </a:r>
          <a:endParaRPr lang="es-CO" sz="1700" kern="1200" dirty="0"/>
        </a:p>
      </dsp:txBody>
      <dsp:txXfrm>
        <a:off x="3273400" y="2039912"/>
        <a:ext cx="1983879" cy="11903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0367F4-8413-460E-B885-8B6B7E0F1694}">
      <dsp:nvSpPr>
        <dsp:cNvPr id="0" name=""/>
        <dsp:cNvSpPr/>
      </dsp:nvSpPr>
      <dsp:spPr>
        <a:xfrm>
          <a:off x="4374" y="1275515"/>
          <a:ext cx="1694338" cy="8471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Espina bífida</a:t>
          </a:r>
          <a:endParaRPr lang="es-MX" sz="1500" kern="1200" dirty="0"/>
        </a:p>
      </dsp:txBody>
      <dsp:txXfrm>
        <a:off x="29187" y="1300328"/>
        <a:ext cx="1644712" cy="797543"/>
      </dsp:txXfrm>
    </dsp:sp>
    <dsp:sp modelId="{6AD6930C-86FE-4968-BD5D-E5BE0AF7F613}">
      <dsp:nvSpPr>
        <dsp:cNvPr id="0" name=""/>
        <dsp:cNvSpPr/>
      </dsp:nvSpPr>
      <dsp:spPr>
        <a:xfrm rot="19457599">
          <a:off x="1620263" y="1429347"/>
          <a:ext cx="834633" cy="52382"/>
        </a:xfrm>
        <a:custGeom>
          <a:avLst/>
          <a:gdLst/>
          <a:ahLst/>
          <a:cxnLst/>
          <a:rect l="0" t="0" r="0" b="0"/>
          <a:pathLst>
            <a:path>
              <a:moveTo>
                <a:pt x="0" y="26191"/>
              </a:moveTo>
              <a:lnTo>
                <a:pt x="834633" y="26191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2016714" y="1434673"/>
        <a:ext cx="41731" cy="41731"/>
      </dsp:txXfrm>
    </dsp:sp>
    <dsp:sp modelId="{5AA0F26F-61A2-442E-979B-1518AC03138C}">
      <dsp:nvSpPr>
        <dsp:cNvPr id="0" name=""/>
        <dsp:cNvSpPr/>
      </dsp:nvSpPr>
      <dsp:spPr>
        <a:xfrm>
          <a:off x="2376447" y="788393"/>
          <a:ext cx="1694338" cy="8471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Abierta  o </a:t>
          </a:r>
          <a:r>
            <a:rPr lang="es-MX" sz="1500" kern="1200" dirty="0" err="1" smtClean="0"/>
            <a:t>Quistica</a:t>
          </a:r>
          <a:endParaRPr lang="es-MX" sz="1500" kern="1200" dirty="0"/>
        </a:p>
      </dsp:txBody>
      <dsp:txXfrm>
        <a:off x="2401260" y="813206"/>
        <a:ext cx="1644712" cy="797543"/>
      </dsp:txXfrm>
    </dsp:sp>
    <dsp:sp modelId="{AC43EFE0-0611-4B9F-B85A-845EE0BCDDDE}">
      <dsp:nvSpPr>
        <dsp:cNvPr id="0" name=""/>
        <dsp:cNvSpPr/>
      </dsp:nvSpPr>
      <dsp:spPr>
        <a:xfrm rot="19457599">
          <a:off x="3992337" y="942225"/>
          <a:ext cx="834633" cy="52382"/>
        </a:xfrm>
        <a:custGeom>
          <a:avLst/>
          <a:gdLst/>
          <a:ahLst/>
          <a:cxnLst/>
          <a:rect l="0" t="0" r="0" b="0"/>
          <a:pathLst>
            <a:path>
              <a:moveTo>
                <a:pt x="0" y="26191"/>
              </a:moveTo>
              <a:lnTo>
                <a:pt x="834633" y="26191"/>
              </a:lnTo>
            </a:path>
          </a:pathLst>
        </a:custGeom>
        <a:noFill/>
        <a:ln w="1270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4388788" y="947550"/>
        <a:ext cx="41731" cy="41731"/>
      </dsp:txXfrm>
    </dsp:sp>
    <dsp:sp modelId="{486C391D-C7C4-4F36-A753-B7EC6509DF4C}">
      <dsp:nvSpPr>
        <dsp:cNvPr id="0" name=""/>
        <dsp:cNvSpPr/>
      </dsp:nvSpPr>
      <dsp:spPr>
        <a:xfrm>
          <a:off x="4748521" y="301270"/>
          <a:ext cx="1694338" cy="8471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Meningocele</a:t>
          </a:r>
          <a:endParaRPr lang="es-MX" sz="1500" kern="1200" dirty="0"/>
        </a:p>
      </dsp:txBody>
      <dsp:txXfrm>
        <a:off x="4773334" y="326083"/>
        <a:ext cx="1644712" cy="797543"/>
      </dsp:txXfrm>
    </dsp:sp>
    <dsp:sp modelId="{2F2C9D73-B4C0-4958-B237-FEF22E33D0B3}">
      <dsp:nvSpPr>
        <dsp:cNvPr id="0" name=""/>
        <dsp:cNvSpPr/>
      </dsp:nvSpPr>
      <dsp:spPr>
        <a:xfrm rot="2142401">
          <a:off x="3992337" y="1429347"/>
          <a:ext cx="834633" cy="52382"/>
        </a:xfrm>
        <a:custGeom>
          <a:avLst/>
          <a:gdLst/>
          <a:ahLst/>
          <a:cxnLst/>
          <a:rect l="0" t="0" r="0" b="0"/>
          <a:pathLst>
            <a:path>
              <a:moveTo>
                <a:pt x="0" y="26191"/>
              </a:moveTo>
              <a:lnTo>
                <a:pt x="834633" y="26191"/>
              </a:lnTo>
            </a:path>
          </a:pathLst>
        </a:custGeom>
        <a:noFill/>
        <a:ln w="1270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4388788" y="1434673"/>
        <a:ext cx="41731" cy="41731"/>
      </dsp:txXfrm>
    </dsp:sp>
    <dsp:sp modelId="{2D4C57DF-7CD1-4C37-86F9-B58DAA6BC84C}">
      <dsp:nvSpPr>
        <dsp:cNvPr id="0" name=""/>
        <dsp:cNvSpPr/>
      </dsp:nvSpPr>
      <dsp:spPr>
        <a:xfrm>
          <a:off x="4748521" y="1275515"/>
          <a:ext cx="1694338" cy="8471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err="1" smtClean="0"/>
            <a:t>Mielomielingocele</a:t>
          </a:r>
          <a:endParaRPr lang="es-MX" sz="1500" kern="1200" dirty="0"/>
        </a:p>
      </dsp:txBody>
      <dsp:txXfrm>
        <a:off x="4773334" y="1300328"/>
        <a:ext cx="1644712" cy="797543"/>
      </dsp:txXfrm>
    </dsp:sp>
    <dsp:sp modelId="{EA07CC09-B124-41F0-8A4A-B9147B084A7F}">
      <dsp:nvSpPr>
        <dsp:cNvPr id="0" name=""/>
        <dsp:cNvSpPr/>
      </dsp:nvSpPr>
      <dsp:spPr>
        <a:xfrm rot="2142401">
          <a:off x="1620263" y="1916469"/>
          <a:ext cx="834633" cy="52382"/>
        </a:xfrm>
        <a:custGeom>
          <a:avLst/>
          <a:gdLst/>
          <a:ahLst/>
          <a:cxnLst/>
          <a:rect l="0" t="0" r="0" b="0"/>
          <a:pathLst>
            <a:path>
              <a:moveTo>
                <a:pt x="0" y="26191"/>
              </a:moveTo>
              <a:lnTo>
                <a:pt x="834633" y="26191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2016714" y="1921795"/>
        <a:ext cx="41731" cy="41731"/>
      </dsp:txXfrm>
    </dsp:sp>
    <dsp:sp modelId="{88723F23-C0E4-4256-8D94-D8169077E703}">
      <dsp:nvSpPr>
        <dsp:cNvPr id="0" name=""/>
        <dsp:cNvSpPr/>
      </dsp:nvSpPr>
      <dsp:spPr>
        <a:xfrm>
          <a:off x="2376447" y="1762637"/>
          <a:ext cx="1694338" cy="8471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Oculta</a:t>
          </a:r>
          <a:endParaRPr lang="es-MX" sz="1500" kern="1200" dirty="0"/>
        </a:p>
      </dsp:txBody>
      <dsp:txXfrm>
        <a:off x="2401260" y="1787450"/>
        <a:ext cx="1644712" cy="7975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8BD-A4BF-4696-A5D1-172A6B5C0033}" type="datetimeFigureOut">
              <a:rPr lang="es-CO" smtClean="0"/>
              <a:pPr/>
              <a:t>12/03/2017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07246-F120-473E-AB14-E556DE98198B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814821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8BD-A4BF-4696-A5D1-172A6B5C0033}" type="datetimeFigureOut">
              <a:rPr lang="es-CO" smtClean="0"/>
              <a:pPr/>
              <a:t>12/03/2017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07246-F120-473E-AB14-E556DE98198B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4164533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8BD-A4BF-4696-A5D1-172A6B5C0033}" type="datetimeFigureOut">
              <a:rPr lang="es-CO" smtClean="0"/>
              <a:pPr/>
              <a:t>12/03/2017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07246-F120-473E-AB14-E556DE98198B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007129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8BD-A4BF-4696-A5D1-172A6B5C0033}" type="datetimeFigureOut">
              <a:rPr lang="es-CO" smtClean="0"/>
              <a:pPr/>
              <a:t>12/03/2017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07246-F120-473E-AB14-E556DE98198B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5569030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8BD-A4BF-4696-A5D1-172A6B5C0033}" type="datetimeFigureOut">
              <a:rPr lang="es-CO" smtClean="0"/>
              <a:pPr/>
              <a:t>12/03/2017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07246-F120-473E-AB14-E556DE98198B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752227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8BD-A4BF-4696-A5D1-172A6B5C0033}" type="datetimeFigureOut">
              <a:rPr lang="es-CO" smtClean="0"/>
              <a:pPr/>
              <a:t>12/03/2017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07246-F120-473E-AB14-E556DE98198B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7258381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8BD-A4BF-4696-A5D1-172A6B5C0033}" type="datetimeFigureOut">
              <a:rPr lang="es-CO" smtClean="0"/>
              <a:pPr/>
              <a:t>12/03/2017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07246-F120-473E-AB14-E556DE98198B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2349329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8BD-A4BF-4696-A5D1-172A6B5C0033}" type="datetimeFigureOut">
              <a:rPr lang="es-CO" smtClean="0"/>
              <a:pPr/>
              <a:t>12/03/2017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07246-F120-473E-AB14-E556DE98198B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4252898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8BD-A4BF-4696-A5D1-172A6B5C0033}" type="datetimeFigureOut">
              <a:rPr lang="es-CO" smtClean="0"/>
              <a:pPr/>
              <a:t>12/03/2017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07246-F120-473E-AB14-E556DE98198B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778781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8BD-A4BF-4696-A5D1-172A6B5C0033}" type="datetimeFigureOut">
              <a:rPr lang="es-CO" smtClean="0"/>
              <a:pPr/>
              <a:t>12/03/2017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07246-F120-473E-AB14-E556DE98198B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673222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8BD-A4BF-4696-A5D1-172A6B5C0033}" type="datetimeFigureOut">
              <a:rPr lang="es-CO" smtClean="0"/>
              <a:pPr/>
              <a:t>12/03/2017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07246-F120-473E-AB14-E556DE98198B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409021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8BD-A4BF-4696-A5D1-172A6B5C0033}" type="datetimeFigureOut">
              <a:rPr lang="es-CO" smtClean="0"/>
              <a:pPr/>
              <a:t>12/03/2017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07246-F120-473E-AB14-E556DE98198B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52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8BD-A4BF-4696-A5D1-172A6B5C0033}" type="datetimeFigureOut">
              <a:rPr lang="es-CO" smtClean="0"/>
              <a:pPr/>
              <a:t>12/03/2017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07246-F120-473E-AB14-E556DE98198B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907041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8BD-A4BF-4696-A5D1-172A6B5C0033}" type="datetimeFigureOut">
              <a:rPr lang="es-CO" smtClean="0"/>
              <a:pPr/>
              <a:t>12/03/2017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07246-F120-473E-AB14-E556DE98198B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072669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8BD-A4BF-4696-A5D1-172A6B5C0033}" type="datetimeFigureOut">
              <a:rPr lang="es-CO" smtClean="0"/>
              <a:pPr/>
              <a:t>12/03/2017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07246-F120-473E-AB14-E556DE98198B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010619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38BD-A4BF-4696-A5D1-172A6B5C0033}" type="datetimeFigureOut">
              <a:rPr lang="es-CO" smtClean="0"/>
              <a:pPr/>
              <a:t>12/03/2017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07246-F120-473E-AB14-E556DE98198B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979607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138BD-A4BF-4696-A5D1-172A6B5C0033}" type="datetimeFigureOut">
              <a:rPr lang="es-CO" smtClean="0"/>
              <a:pPr/>
              <a:t>12/03/2017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CA07246-F120-473E-AB14-E556DE98198B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077275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dmin\Desktop\Distrofia%20Muscular%20de%20Duchenne.mp4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graphic.com/pdfs/actpedmex/apm-2008/apm081i.pdf" TargetMode="External"/><Relationship Id="rId2" Type="http://schemas.openxmlformats.org/officeDocument/2006/relationships/hyperlink" Target="https://espanol.ninds.nih.gov/trastornos/espina_bifida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mss.gob.mx/sites/all/statics/guiasclinicas/269GRR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662" y="785794"/>
            <a:ext cx="6477000" cy="1828800"/>
          </a:xfrm>
        </p:spPr>
        <p:txBody>
          <a:bodyPr>
            <a:noAutofit/>
          </a:bodyPr>
          <a:lstStyle/>
          <a:p>
            <a:pPr algn="ctr"/>
            <a:r>
              <a:rPr lang="es-CO" sz="6600" dirty="0" smtClean="0"/>
              <a:t>DISTROFIA MUSCULAR</a:t>
            </a:r>
            <a:endParaRPr lang="es-CO" sz="6600" dirty="0"/>
          </a:p>
        </p:txBody>
      </p:sp>
      <p:pic>
        <p:nvPicPr>
          <p:cNvPr id="5" name="Picture 4" descr="POSTBLO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2571744"/>
            <a:ext cx="5302256" cy="270415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79250" y="6211669"/>
            <a:ext cx="2364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Cindy Najar </a:t>
            </a:r>
          </a:p>
          <a:p>
            <a:r>
              <a:rPr lang="es-CO" dirty="0" smtClean="0"/>
              <a:t>Carolina Plata Castro</a:t>
            </a:r>
            <a:endParaRPr lang="es-CO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500042"/>
            <a:ext cx="6160198" cy="5667396"/>
          </a:xfrm>
        </p:spPr>
        <p:txBody>
          <a:bodyPr>
            <a:normAutofit/>
          </a:bodyPr>
          <a:lstStyle/>
          <a:p>
            <a:r>
              <a:rPr lang="es-CO" sz="2600" dirty="0" smtClean="0"/>
              <a:t>Cambios posturales en general.**</a:t>
            </a:r>
          </a:p>
          <a:p>
            <a:r>
              <a:rPr lang="es-CO" sz="2600" dirty="0" smtClean="0"/>
              <a:t>Dificultad e infecciones respiratorias.</a:t>
            </a:r>
          </a:p>
          <a:p>
            <a:r>
              <a:rPr lang="es-CO" sz="2600" dirty="0" smtClean="0"/>
              <a:t>Dificultad para tragar.</a:t>
            </a:r>
          </a:p>
          <a:p>
            <a:r>
              <a:rPr lang="es-CO" sz="2600" dirty="0" smtClean="0"/>
              <a:t>Debilidad pulmonar. </a:t>
            </a:r>
          </a:p>
          <a:p>
            <a:r>
              <a:rPr lang="es-CO" sz="2600" dirty="0" smtClean="0"/>
              <a:t>Cardiomiopatía.</a:t>
            </a:r>
          </a:p>
          <a:p>
            <a:r>
              <a:rPr lang="es-CO" sz="2600" dirty="0" smtClean="0"/>
              <a:t>Adelgazamiento oseo.</a:t>
            </a:r>
          </a:p>
          <a:p>
            <a:r>
              <a:rPr lang="es-CO" sz="2600" dirty="0" smtClean="0"/>
              <a:t>Escoliosis (curvatura de la columna).</a:t>
            </a:r>
          </a:p>
          <a:p>
            <a:r>
              <a:rPr lang="es-CO" sz="2600" dirty="0" smtClean="0"/>
              <a:t>Músculos de las pantorrillas pueden estar aumentados por una acumulación de grasas  y tejido conjuntivo.</a:t>
            </a:r>
          </a:p>
          <a:p>
            <a:pPr>
              <a:buNone/>
            </a:pPr>
            <a:endParaRPr lang="es-CO" sz="2600" dirty="0" smtClean="0"/>
          </a:p>
          <a:p>
            <a:endParaRPr lang="es-CO" dirty="0" smtClean="0"/>
          </a:p>
          <a:p>
            <a:endParaRPr lang="es-CO" dirty="0"/>
          </a:p>
        </p:txBody>
      </p:sp>
      <p:pic>
        <p:nvPicPr>
          <p:cNvPr id="4" name="Picture 3" descr="manobradegower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285728"/>
            <a:ext cx="2427812" cy="357187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714356"/>
            <a:ext cx="6758006" cy="5357850"/>
          </a:xfrm>
        </p:spPr>
        <p:txBody>
          <a:bodyPr>
            <a:normAutofit fontScale="92500" lnSpcReduction="10000"/>
          </a:bodyPr>
          <a:lstStyle/>
          <a:p>
            <a:r>
              <a:rPr lang="es-CO" sz="2800" dirty="0" smtClean="0"/>
              <a:t>Entre los 3 y los 6 años pueden mostrar breves  periodos de mejoría física seguidos por degeneración muscular progresiva.</a:t>
            </a:r>
          </a:p>
          <a:p>
            <a:endParaRPr lang="es-CO" sz="2800" dirty="0" smtClean="0"/>
          </a:p>
          <a:p>
            <a:r>
              <a:rPr lang="es-CO" sz="2800" dirty="0" smtClean="0"/>
              <a:t>Generalmente a los 12 años deben usar sillas de ruedas (es imposible caminar distancias largas).</a:t>
            </a:r>
          </a:p>
          <a:p>
            <a:endParaRPr lang="es-CO" sz="2800" dirty="0" smtClean="0"/>
          </a:p>
          <a:p>
            <a:r>
              <a:rPr lang="es-CO" sz="2800" dirty="0" smtClean="0"/>
              <a:t>Generalmente mueren al final de la adolescencia, por debilidad progresiva del músculo cardiáco, complicaciones respiratorias o infecciones.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uscula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285728"/>
            <a:ext cx="6929486" cy="6107584"/>
          </a:xfrm>
          <a:ln>
            <a:solidFill>
              <a:schemeClr val="bg1"/>
            </a:solidFill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Distrofia Muscular de Duchenne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57224" y="500042"/>
            <a:ext cx="7572428" cy="5679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dirty="0" smtClean="0"/>
              <a:t>EXÁMENES PARA ESTABLECER DIAGNÓSTICO</a:t>
            </a:r>
            <a:endParaRPr lang="es-CO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es-CO" dirty="0" smtClean="0"/>
              <a:t>DISTROFIA  MUSCULAR DE </a:t>
            </a:r>
            <a:br>
              <a:rPr lang="es-CO" dirty="0" smtClean="0"/>
            </a:br>
            <a:r>
              <a:rPr lang="es-CO" dirty="0" smtClean="0"/>
              <a:t>BECKER</a:t>
            </a:r>
            <a:endParaRPr lang="es-CO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1785926"/>
            <a:ext cx="7456342" cy="4572000"/>
          </a:xfrm>
        </p:spPr>
        <p:txBody>
          <a:bodyPr>
            <a:normAutofit fontScale="85000" lnSpcReduction="10000"/>
          </a:bodyPr>
          <a:lstStyle/>
          <a:p>
            <a:r>
              <a:rPr lang="es-CO" sz="3200" dirty="0" smtClean="0"/>
              <a:t>Estrechamente relacionada con la de DMD.</a:t>
            </a:r>
          </a:p>
          <a:p>
            <a:endParaRPr lang="es-CO" sz="3200" dirty="0" smtClean="0"/>
          </a:p>
          <a:p>
            <a:r>
              <a:rPr lang="es-CO" sz="3200" dirty="0" smtClean="0"/>
              <a:t>Prevalencia  de 1 de cada 20000.</a:t>
            </a:r>
          </a:p>
          <a:p>
            <a:endParaRPr lang="es-CO" sz="3200" dirty="0" smtClean="0"/>
          </a:p>
          <a:p>
            <a:r>
              <a:rPr lang="es-CO" sz="3200" dirty="0" smtClean="0"/>
              <a:t>Función parcial pero insuficiente de la proteína muscular distrofina.</a:t>
            </a:r>
          </a:p>
          <a:p>
            <a:endParaRPr lang="es-CO" sz="3200" dirty="0" smtClean="0"/>
          </a:p>
          <a:p>
            <a:r>
              <a:rPr lang="es-CO" sz="3200" dirty="0" smtClean="0"/>
              <a:t>Generalmente aparece alrededor de los 11 años pero puede producirse hasta  los  25.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71480"/>
            <a:ext cx="7067128" cy="5857916"/>
          </a:xfrm>
        </p:spPr>
        <p:txBody>
          <a:bodyPr>
            <a:normAutofit fontScale="92500" lnSpcReduction="20000"/>
          </a:bodyPr>
          <a:lstStyle/>
          <a:p>
            <a:r>
              <a:rPr lang="es-CO" sz="3000" dirty="0" smtClean="0"/>
              <a:t>Generalmente viven hasta la mediana edad o después.</a:t>
            </a:r>
          </a:p>
          <a:p>
            <a:endParaRPr lang="es-CO" sz="3000" dirty="0" smtClean="0"/>
          </a:p>
          <a:p>
            <a:r>
              <a:rPr lang="es-CO" sz="3000" dirty="0" smtClean="0"/>
              <a:t>Muchos pacientes son capaces de caminar hasta los treinta años o mas, mientras que otros son incapaces de caminar pasada la adolescencia.</a:t>
            </a:r>
          </a:p>
          <a:p>
            <a:endParaRPr lang="es-CO" sz="3000" dirty="0" smtClean="0"/>
          </a:p>
          <a:p>
            <a:r>
              <a:rPr lang="es-CO" sz="3000" dirty="0" smtClean="0"/>
              <a:t>Algunos no necesitan usar nunca una silla de ruedas.</a:t>
            </a:r>
          </a:p>
          <a:p>
            <a:endParaRPr lang="es-CO" sz="3000" dirty="0" smtClean="0"/>
          </a:p>
          <a:p>
            <a:r>
              <a:rPr lang="es-CO" sz="3000" dirty="0" smtClean="0"/>
              <a:t>La debilidad muscular  de la distrofia  típicamente se nota primero en los brazos , hombros, muslos  y  pelvis.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SÍNTOMAS PRECOCES</a:t>
            </a:r>
            <a:endParaRPr lang="es-CO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4572000"/>
          </a:xfrm>
        </p:spPr>
        <p:txBody>
          <a:bodyPr/>
          <a:lstStyle/>
          <a:p>
            <a:r>
              <a:rPr lang="es-CO" sz="2800" dirty="0" smtClean="0"/>
              <a:t>Caminar en puntas de pie.</a:t>
            </a:r>
          </a:p>
          <a:p>
            <a:r>
              <a:rPr lang="es-CO" sz="2800" dirty="0" smtClean="0"/>
              <a:t>Caidas frecuentes.</a:t>
            </a:r>
          </a:p>
          <a:p>
            <a:r>
              <a:rPr lang="es-CO" sz="2800" dirty="0" smtClean="0"/>
              <a:t>Dificultad para levantarse del suelo.</a:t>
            </a:r>
          </a:p>
          <a:p>
            <a:r>
              <a:rPr lang="es-CO" sz="2800" dirty="0" smtClean="0"/>
              <a:t>Músculos de la pantorrilla grandes y sanos.</a:t>
            </a:r>
          </a:p>
          <a:p>
            <a:r>
              <a:rPr lang="es-CO" sz="2800" dirty="0" smtClean="0"/>
              <a:t>Calambres.</a:t>
            </a:r>
          </a:p>
          <a:p>
            <a:r>
              <a:rPr lang="es-CO" sz="2800" dirty="0" smtClean="0"/>
              <a:t>Deterioro cardiaco </a:t>
            </a:r>
            <a:r>
              <a:rPr lang="es-CO" sz="2800" dirty="0" smtClean="0"/>
              <a:t>no  </a:t>
            </a:r>
            <a:r>
              <a:rPr lang="es-CO" sz="2800" dirty="0" smtClean="0"/>
              <a:t>tan </a:t>
            </a:r>
            <a:r>
              <a:rPr lang="es-CO" sz="2800" dirty="0" smtClean="0"/>
              <a:t>grave </a:t>
            </a:r>
            <a:r>
              <a:rPr lang="es-CO" sz="2800" dirty="0" smtClean="0"/>
              <a:t>como en la DMD.</a:t>
            </a:r>
          </a:p>
          <a:p>
            <a:endParaRPr lang="es-CO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Espina bífida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89233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8001" y="1314451"/>
            <a:ext cx="6447501" cy="547352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Definición	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95665" y="2078187"/>
            <a:ext cx="6709906" cy="3146611"/>
          </a:xfrm>
        </p:spPr>
        <p:txBody>
          <a:bodyPr/>
          <a:lstStyle/>
          <a:p>
            <a:r>
              <a:rPr lang="es-MX" dirty="0" smtClean="0"/>
              <a:t>Forma parte de los trastornos conocidos como DTN o </a:t>
            </a:r>
            <a:r>
              <a:rPr lang="es-MX" dirty="0" err="1" smtClean="0"/>
              <a:t>encefalomielodisrafias</a:t>
            </a:r>
            <a:endParaRPr lang="es-MX" dirty="0" smtClean="0"/>
          </a:p>
          <a:p>
            <a:pPr lvl="1"/>
            <a:r>
              <a:rPr lang="es-MX" dirty="0" smtClean="0"/>
              <a:t>Se </a:t>
            </a:r>
            <a:r>
              <a:rPr lang="es-MX" dirty="0"/>
              <a:t>produce por el cierre defectuoso del tubo neural durante la embriogénesis</a:t>
            </a:r>
            <a:r>
              <a:rPr lang="es-MX" dirty="0" smtClean="0"/>
              <a:t>.</a:t>
            </a:r>
          </a:p>
          <a:p>
            <a:r>
              <a:rPr lang="es-MX" dirty="0" smtClean="0"/>
              <a:t>Afecta </a:t>
            </a:r>
            <a:r>
              <a:rPr lang="es-MX" dirty="0"/>
              <a:t>a tres de los principales sistemas del organismo: el sistema nervioso central (SNC), el aparato locomotor y el sistema genitourinario.</a:t>
            </a: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1026" name="Picture 2" descr="Resultado de imagen para espina bifi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488" y="4714884"/>
            <a:ext cx="4402786" cy="1759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431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es-CO" dirty="0" smtClean="0"/>
              <a:t>¿QUÉ ES? 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285860"/>
            <a:ext cx="6347714" cy="3880773"/>
          </a:xfrm>
        </p:spPr>
        <p:txBody>
          <a:bodyPr>
            <a:noAutofit/>
          </a:bodyPr>
          <a:lstStyle/>
          <a:p>
            <a:r>
              <a:rPr lang="es-CO" sz="2000" dirty="0" smtClean="0"/>
              <a:t>La distrofia muscular se refiere a un grupo de más de 30 enfermedades genéticas que causa debilidad y degeneración progresiva de los músculos esqueléticos usados durante el movimiento voluntario.</a:t>
            </a:r>
          </a:p>
          <a:p>
            <a:endParaRPr lang="es-CO" sz="2000" dirty="0" smtClean="0"/>
          </a:p>
          <a:p>
            <a:r>
              <a:rPr lang="es-CO" sz="2000" dirty="0" smtClean="0"/>
              <a:t>Varían en la edad de inicio, gravedad, y patrón de músculos afectados.</a:t>
            </a:r>
          </a:p>
          <a:p>
            <a:endParaRPr lang="es-CO" sz="2000" dirty="0" smtClean="0"/>
          </a:p>
          <a:p>
            <a:r>
              <a:rPr lang="es-CO" sz="2000" dirty="0" smtClean="0"/>
              <a:t>Todas las formas de distrofia muscular empeoran a medida que los músculos se degeneran y  se debilitan progresivamente.</a:t>
            </a:r>
          </a:p>
          <a:p>
            <a:endParaRPr lang="es-CO" sz="2000" dirty="0" smtClean="0"/>
          </a:p>
          <a:p>
            <a:r>
              <a:rPr lang="es-CO" sz="2000" dirty="0" smtClean="0"/>
              <a:t>Finalmente la mayoría de los pacientes pierde la capacidad de caminar.</a:t>
            </a:r>
            <a:endParaRPr lang="es-CO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Prevalencia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7484" y="1857364"/>
            <a:ext cx="6709906" cy="4786346"/>
          </a:xfrm>
        </p:spPr>
        <p:txBody>
          <a:bodyPr>
            <a:normAutofit/>
          </a:bodyPr>
          <a:lstStyle/>
          <a:p>
            <a:r>
              <a:rPr lang="es-MX" sz="2000" dirty="0" smtClean="0"/>
              <a:t>México</a:t>
            </a:r>
            <a:r>
              <a:rPr lang="es-MX" sz="2000" dirty="0"/>
              <a:t>, 2,000 casos anuales de anencefalia y 751 </a:t>
            </a:r>
            <a:r>
              <a:rPr lang="es-MX" sz="2000" dirty="0" smtClean="0"/>
              <a:t>casos de </a:t>
            </a:r>
            <a:r>
              <a:rPr lang="es-MX" sz="2000" dirty="0"/>
              <a:t>espina bífida, con una razón de 2.6:1 (</a:t>
            </a:r>
            <a:r>
              <a:rPr lang="es-MX" sz="2000" dirty="0" smtClean="0"/>
              <a:t>AC y EB). El peligro </a:t>
            </a:r>
            <a:r>
              <a:rPr lang="es-MX" sz="2000" dirty="0"/>
              <a:t>de su aparición oscila entre 3 y 5%, según </a:t>
            </a:r>
            <a:r>
              <a:rPr lang="es-MX" sz="2000" dirty="0" smtClean="0"/>
              <a:t>el nivel </a:t>
            </a:r>
            <a:r>
              <a:rPr lang="es-MX" sz="2000" dirty="0"/>
              <a:t>de riesgo de la población de que se </a:t>
            </a:r>
            <a:r>
              <a:rPr lang="es-MX" sz="2000" dirty="0" smtClean="0"/>
              <a:t>trate.</a:t>
            </a:r>
          </a:p>
          <a:p>
            <a:endParaRPr lang="es-MX" dirty="0" smtClean="0"/>
          </a:p>
          <a:p>
            <a:pPr lvl="1"/>
            <a:r>
              <a:rPr lang="es-MX" sz="1800" dirty="0"/>
              <a:t>L</a:t>
            </a:r>
            <a:r>
              <a:rPr lang="es-MX" sz="1800" dirty="0" smtClean="0"/>
              <a:t>as </a:t>
            </a:r>
            <a:r>
              <a:rPr lang="es-MX" sz="1800" dirty="0"/>
              <a:t>tasas de </a:t>
            </a:r>
            <a:r>
              <a:rPr lang="es-MX" sz="1800" dirty="0" smtClean="0"/>
              <a:t>espina bífida </a:t>
            </a:r>
            <a:r>
              <a:rPr lang="es-MX" sz="1800" dirty="0"/>
              <a:t>son ligeramente más elevadas en la mujer</a:t>
            </a:r>
            <a:endParaRPr lang="es-MX" sz="1800" dirty="0" smtClean="0"/>
          </a:p>
        </p:txBody>
      </p:sp>
    </p:spTree>
    <p:extLst>
      <p:ext uri="{BB962C8B-B14F-4D97-AF65-F5344CB8AC3E}">
        <p14:creationId xmlns:p14="http://schemas.microsoft.com/office/powerpoint/2010/main" xmlns="" val="278013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Tipos</a:t>
            </a:r>
            <a:endParaRPr lang="es-MX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</p:nvPr>
        </p:nvGraphicFramePr>
        <p:xfrm>
          <a:off x="508397" y="2477691"/>
          <a:ext cx="6447234" cy="2911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56284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ipos de Espina Bífi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19" y="0"/>
            <a:ext cx="880994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8859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Espina bífida oculta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4282" y="1785926"/>
            <a:ext cx="7215238" cy="1928826"/>
          </a:xfrm>
        </p:spPr>
        <p:txBody>
          <a:bodyPr/>
          <a:lstStyle/>
          <a:p>
            <a:pPr algn="just"/>
            <a:r>
              <a:rPr lang="es-MX" dirty="0"/>
              <a:t>La </a:t>
            </a:r>
            <a:r>
              <a:rPr lang="es-MX" i="1" dirty="0"/>
              <a:t>oculta</a:t>
            </a:r>
            <a:r>
              <a:rPr lang="es-MX" dirty="0"/>
              <a:t> es la forma más común y más leve en la cual una o más vértebras están malformadas. El nombre "oculta" indica que la malformación o apertura en la columna está cubierta por una capa de piel. Esta forma de espina bífida raramente causa incapacidad o síntomas.</a:t>
            </a:r>
          </a:p>
        </p:txBody>
      </p:sp>
      <p:pic>
        <p:nvPicPr>
          <p:cNvPr id="3074" name="Picture 2" descr="Resultado de imagen para espina bifida oculta complicacio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00232" y="3429000"/>
            <a:ext cx="5157286" cy="3214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51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Meningocele	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4282" y="1571612"/>
            <a:ext cx="4887523" cy="5000660"/>
          </a:xfrm>
        </p:spPr>
        <p:txBody>
          <a:bodyPr>
            <a:normAutofit/>
          </a:bodyPr>
          <a:lstStyle/>
          <a:p>
            <a:r>
              <a:rPr lang="es-MX" sz="2000" i="1" dirty="0" smtClean="0"/>
              <a:t>Meningocele</a:t>
            </a:r>
            <a:r>
              <a:rPr lang="es-MX" sz="2000" dirty="0"/>
              <a:t>:</a:t>
            </a:r>
            <a:r>
              <a:rPr lang="es-MX" sz="2000" dirty="0" smtClean="0"/>
              <a:t> </a:t>
            </a:r>
            <a:r>
              <a:rPr lang="es-MX" sz="2000" dirty="0"/>
              <a:t>las meninges sobresalen de la apertura espinal, y la malformación puede o no estar cubierta por una capa de piel. </a:t>
            </a:r>
            <a:endParaRPr lang="es-MX" sz="2000" dirty="0" smtClean="0"/>
          </a:p>
          <a:p>
            <a:endParaRPr lang="es-MX" sz="2000" dirty="0" smtClean="0"/>
          </a:p>
          <a:p>
            <a:endParaRPr lang="es-MX" sz="2000" dirty="0" smtClean="0"/>
          </a:p>
          <a:p>
            <a:pPr lvl="1" algn="just"/>
            <a:r>
              <a:rPr lang="es-MX" sz="2000" dirty="0" smtClean="0"/>
              <a:t>Algunos </a:t>
            </a:r>
            <a:r>
              <a:rPr lang="es-MX" sz="2000" dirty="0"/>
              <a:t>pacientes con meningocele pueden tener pocos o ningún síntoma mientras que otros pueden tener síntomas similares a los defectos del tubo neural cerrado.</a:t>
            </a:r>
          </a:p>
        </p:txBody>
      </p:sp>
      <p:pic>
        <p:nvPicPr>
          <p:cNvPr id="4100" name="Picture 4" descr="Resultado de imagen para espina bifi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68420" y="2396939"/>
            <a:ext cx="369546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943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Mielomeningocele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158" y="1428736"/>
            <a:ext cx="4298555" cy="5143535"/>
          </a:xfrm>
        </p:spPr>
        <p:txBody>
          <a:bodyPr>
            <a:normAutofit/>
          </a:bodyPr>
          <a:lstStyle/>
          <a:p>
            <a:r>
              <a:rPr lang="es-MX" sz="2000" i="1" dirty="0" err="1" smtClean="0"/>
              <a:t>Mielomeningocele</a:t>
            </a:r>
            <a:r>
              <a:rPr lang="es-MX" sz="2000" i="1" dirty="0" smtClean="0"/>
              <a:t>:</a:t>
            </a:r>
            <a:r>
              <a:rPr lang="es-MX" sz="2000" dirty="0" smtClean="0"/>
              <a:t> es la más grave y se produce cuando la médula espinal está expuesta a </a:t>
            </a:r>
            <a:r>
              <a:rPr lang="es-MX" sz="2000" dirty="0"/>
              <a:t>través de la apertura en la </a:t>
            </a:r>
            <a:r>
              <a:rPr lang="es-MX" sz="2000" dirty="0" smtClean="0"/>
              <a:t>columna.</a:t>
            </a:r>
          </a:p>
          <a:p>
            <a:pPr lvl="1" algn="just"/>
            <a:r>
              <a:rPr lang="es-MX" sz="2000" dirty="0" smtClean="0"/>
              <a:t>Como </a:t>
            </a:r>
            <a:r>
              <a:rPr lang="es-MX" sz="2000" dirty="0"/>
              <a:t>resultado una parálisis parcial o completa de las partes del cuerpo por debajo de la apertura espinal. La parálisis puede ser tan grave que el individuo afectado no puede caminar y puede tener disfunción urinaria e intestinal</a:t>
            </a:r>
          </a:p>
        </p:txBody>
      </p:sp>
      <p:pic>
        <p:nvPicPr>
          <p:cNvPr id="4" name="Picture 2" descr="Resultado de imagen para mielomeningoce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10465" y="2536961"/>
            <a:ext cx="3593306" cy="265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7499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Diagnostico	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8001" y="1285860"/>
            <a:ext cx="6447501" cy="3214710"/>
          </a:xfrm>
        </p:spPr>
        <p:txBody>
          <a:bodyPr>
            <a:normAutofit/>
          </a:bodyPr>
          <a:lstStyle/>
          <a:p>
            <a:r>
              <a:rPr lang="es-MX" sz="2000" dirty="0" smtClean="0"/>
              <a:t>Prenatal</a:t>
            </a:r>
          </a:p>
          <a:p>
            <a:pPr lvl="1"/>
            <a:r>
              <a:rPr lang="es-MX" sz="2000" dirty="0" smtClean="0"/>
              <a:t>Ultrasonido</a:t>
            </a:r>
            <a:endParaRPr lang="es-MX" sz="2000" dirty="0"/>
          </a:p>
          <a:p>
            <a:pPr lvl="1"/>
            <a:r>
              <a:rPr lang="es-MX" sz="2000" dirty="0" smtClean="0"/>
              <a:t>Prueba liquido del saco amniótico (amniocentesis)</a:t>
            </a:r>
          </a:p>
          <a:p>
            <a:r>
              <a:rPr lang="es-MX" sz="2000" dirty="0" smtClean="0"/>
              <a:t>Postnatal</a:t>
            </a:r>
          </a:p>
          <a:p>
            <a:pPr lvl="1"/>
            <a:r>
              <a:rPr lang="es-MX" sz="2000" dirty="0" smtClean="0"/>
              <a:t>Resonancia magnética </a:t>
            </a:r>
          </a:p>
          <a:p>
            <a:pPr lvl="1"/>
            <a:r>
              <a:rPr lang="es-MX" sz="2000" dirty="0" smtClean="0"/>
              <a:t>Tomografía computarizada.</a:t>
            </a:r>
            <a:endParaRPr lang="es-MX" sz="2000" dirty="0"/>
          </a:p>
          <a:p>
            <a:pPr lvl="1"/>
            <a:endParaRPr lang="es-MX" dirty="0" smtClean="0"/>
          </a:p>
          <a:p>
            <a:pPr lvl="1"/>
            <a:endParaRPr lang="es-MX" dirty="0"/>
          </a:p>
          <a:p>
            <a:pPr lvl="1"/>
            <a:endParaRPr lang="es-MX" dirty="0" smtClean="0"/>
          </a:p>
          <a:p>
            <a:endParaRPr lang="es-MX" dirty="0" smtClean="0"/>
          </a:p>
          <a:p>
            <a:pPr marL="2400300" lvl="7" indent="0">
              <a:buNone/>
            </a:pP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508000" y="4778867"/>
            <a:ext cx="65643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350" dirty="0"/>
              <a:t>* </a:t>
            </a:r>
            <a:r>
              <a:rPr lang="es-MX" sz="1600" i="1" dirty="0"/>
              <a:t>Los individuos con las formas más graves de espina bífida a menudo tienen debilidad muscular en los pies, caderas y piernas. Si se sospecha hidrocefalia, el médico puede solicitar una TC o radiografías del cráneo para buscar líquido adicional en el cerebro.*</a:t>
            </a:r>
          </a:p>
        </p:txBody>
      </p:sp>
    </p:spTree>
    <p:extLst>
      <p:ext uri="{BB962C8B-B14F-4D97-AF65-F5344CB8AC3E}">
        <p14:creationId xmlns:p14="http://schemas.microsoft.com/office/powerpoint/2010/main" xmlns="" val="100360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Bibliografía</a:t>
            </a:r>
            <a:endParaRPr lang="es-CO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O" sz="2000" dirty="0" smtClean="0"/>
              <a:t>González, N. (2014). Identificación de deleciones en el gen DMD mediante PCR múltiple en pacientes mexicanos con distrofia muscular de Duchenne/Becker. </a:t>
            </a:r>
            <a:r>
              <a:rPr lang="es-CO" sz="2000" i="1" dirty="0" smtClean="0"/>
              <a:t>Revista Médica del Hospital General de México, SS</a:t>
            </a:r>
            <a:r>
              <a:rPr lang="es-CO" sz="2000" dirty="0" smtClean="0"/>
              <a:t>., (v.67), (pp. 196-202).</a:t>
            </a:r>
          </a:p>
          <a:p>
            <a:r>
              <a:rPr lang="es-CO" sz="2000" dirty="0" smtClean="0"/>
              <a:t>NIH. (2016). Distrofia Muscular. 2017, de </a:t>
            </a:r>
            <a:r>
              <a:rPr lang="es-CO" sz="2000" i="1" dirty="0" smtClean="0"/>
              <a:t>National Institute of Neurological Disorders and Stroke. de </a:t>
            </a:r>
            <a:r>
              <a:rPr lang="es-CO" sz="2000" dirty="0" smtClean="0"/>
              <a:t>Sitio web:https://espanol.ninds.nih.gov/trastornos/distrofia_muscular.htm</a:t>
            </a:r>
          </a:p>
          <a:p>
            <a:r>
              <a:rPr lang="es-CO" sz="2000" dirty="0" smtClean="0"/>
              <a:t>Erazo, R. (2004). Actualización en distrofias musculares. </a:t>
            </a:r>
            <a:r>
              <a:rPr lang="es-CO" sz="2000" i="1" dirty="0" smtClean="0"/>
              <a:t>Revista Neurol</a:t>
            </a:r>
            <a:r>
              <a:rPr lang="es-CO" sz="2000" dirty="0" smtClean="0"/>
              <a:t>, (v.39 ), (pp. 860-871).</a:t>
            </a:r>
          </a:p>
          <a:p>
            <a:r>
              <a:rPr lang="es-CO" sz="2000" dirty="0" smtClean="0"/>
              <a:t>OMS, (2012). Unidos para combatir las enfermedades raras. 2017, </a:t>
            </a:r>
            <a:r>
              <a:rPr lang="es-CO" sz="2000" i="1" dirty="0" smtClean="0"/>
              <a:t>Boletín  de la organización Mundial  de la  Salud</a:t>
            </a:r>
            <a:r>
              <a:rPr lang="es-CO" sz="2000" dirty="0" smtClean="0"/>
              <a:t>. de  Sitio web:http://www.who.int/bulletin/volumes/90/6/12-020612/es/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/>
              <a:t>Institutos Nacionales de la Salud. (diciembre 20, 2016). Espina </a:t>
            </a:r>
            <a:r>
              <a:rPr lang="es-MX" dirty="0" smtClean="0"/>
              <a:t>bífida</a:t>
            </a:r>
            <a:r>
              <a:rPr lang="es-MX" dirty="0"/>
              <a:t>. 03/03/2017, de </a:t>
            </a:r>
            <a:r>
              <a:rPr lang="es-MX" dirty="0" err="1"/>
              <a:t>National</a:t>
            </a:r>
            <a:r>
              <a:rPr lang="es-MX" dirty="0"/>
              <a:t> </a:t>
            </a:r>
            <a:r>
              <a:rPr lang="es-MX" dirty="0" err="1"/>
              <a:t>Institute</a:t>
            </a:r>
            <a:r>
              <a:rPr lang="es-MX" dirty="0"/>
              <a:t> of </a:t>
            </a:r>
            <a:r>
              <a:rPr lang="es-MX" dirty="0" err="1"/>
              <a:t>Neurological</a:t>
            </a:r>
            <a:r>
              <a:rPr lang="es-MX" dirty="0"/>
              <a:t> </a:t>
            </a:r>
            <a:r>
              <a:rPr lang="es-MX" dirty="0" err="1"/>
              <a:t>disorders</a:t>
            </a:r>
            <a:r>
              <a:rPr lang="es-MX" dirty="0"/>
              <a:t> and </a:t>
            </a:r>
            <a:r>
              <a:rPr lang="es-MX" dirty="0" err="1"/>
              <a:t>strokes</a:t>
            </a:r>
            <a:r>
              <a:rPr lang="es-MX" dirty="0"/>
              <a:t> Sitio web: </a:t>
            </a:r>
            <a:r>
              <a:rPr lang="es-MX" dirty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https://</a:t>
            </a: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espanol.ninds.nih.gov/trastornos/espina_bifida.htm#tipo</a:t>
            </a: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r>
              <a:rPr lang="es-MX" dirty="0"/>
              <a:t>Mancebo-</a:t>
            </a:r>
            <a:r>
              <a:rPr lang="es-MX" dirty="0" err="1"/>
              <a:t>Hernandez,A</a:t>
            </a:r>
            <a:r>
              <a:rPr lang="es-MX" dirty="0"/>
              <a:t>. Gonzales-Rivera, </a:t>
            </a:r>
            <a:r>
              <a:rPr lang="es-MX" dirty="0" err="1"/>
              <a:t>A.Diaz-omaña</a:t>
            </a:r>
            <a:r>
              <a:rPr lang="es-MX" dirty="0"/>
              <a:t>, L. (2008). Defectos del tubo neural. Panorama epidemiológico en México (I de II). 03/03/2017, de INP Sitio web: </a:t>
            </a:r>
            <a:r>
              <a:rPr lang="es-MX" dirty="0">
                <a:solidFill>
                  <a:schemeClr val="tx1"/>
                </a:solidFill>
                <a:hlinkClick r:id="rId3"/>
              </a:rPr>
              <a:t>http://</a:t>
            </a:r>
            <a:r>
              <a:rPr lang="es-MX" dirty="0" smtClean="0">
                <a:solidFill>
                  <a:schemeClr val="tx1"/>
                </a:solidFill>
                <a:hlinkClick r:id="rId3"/>
              </a:rPr>
              <a:t>www.medigraphic.com/pdfs/actpedmex/apm-2008/apm081i.pdf</a:t>
            </a:r>
            <a:r>
              <a:rPr lang="es-MX" dirty="0" smtClean="0">
                <a:solidFill>
                  <a:schemeClr val="tx1"/>
                </a:solidFill>
              </a:rPr>
              <a:t> </a:t>
            </a:r>
          </a:p>
          <a:p>
            <a:r>
              <a:rPr lang="es-MX" dirty="0"/>
              <a:t>IMSS. (2013). </a:t>
            </a:r>
            <a:r>
              <a:rPr lang="es-MX" dirty="0" err="1"/>
              <a:t>Prevencion</a:t>
            </a:r>
            <a:r>
              <a:rPr lang="es-MX" dirty="0"/>
              <a:t>, Diagnostico y tratamiento de la espina </a:t>
            </a:r>
            <a:r>
              <a:rPr lang="es-MX" dirty="0" err="1"/>
              <a:t>bifida</a:t>
            </a:r>
            <a:r>
              <a:rPr lang="es-MX" dirty="0"/>
              <a:t> en niños . 03/03/2017, de IMSS Sitio web: </a:t>
            </a:r>
            <a:r>
              <a:rPr lang="es-MX" dirty="0">
                <a:hlinkClick r:id="rId4"/>
              </a:rPr>
              <a:t>http://</a:t>
            </a:r>
            <a:r>
              <a:rPr lang="es-MX" dirty="0" smtClean="0">
                <a:hlinkClick r:id="rId4"/>
              </a:rPr>
              <a:t>www.imss.gob.mx/sites/all/statics/guiasclinicas/269GRR.pdf</a:t>
            </a:r>
            <a:r>
              <a:rPr lang="es-MX" dirty="0" smtClean="0"/>
              <a:t>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511599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1472" y="500042"/>
            <a:ext cx="6519668" cy="4572000"/>
          </a:xfrm>
        </p:spPr>
        <p:txBody>
          <a:bodyPr/>
          <a:lstStyle/>
          <a:p>
            <a:r>
              <a:rPr lang="es-CO" sz="2000" dirty="0" smtClean="0"/>
              <a:t>Algunos tipos de distrofia muscular también afectan al corazón, el sistema gastrointestinal, las glándulas endocrinas, la columna, los ojos, el cerebro y otros órganos.</a:t>
            </a:r>
          </a:p>
          <a:p>
            <a:endParaRPr lang="es-CO" dirty="0"/>
          </a:p>
        </p:txBody>
      </p:sp>
      <p:pic>
        <p:nvPicPr>
          <p:cNvPr id="4" name="Picture 3" descr="types-dystrophy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2143116"/>
            <a:ext cx="5781675" cy="42195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19200"/>
          </a:xfrm>
        </p:spPr>
        <p:txBody>
          <a:bodyPr/>
          <a:lstStyle/>
          <a:p>
            <a:pPr algn="ctr"/>
            <a:r>
              <a:rPr lang="es-CO" dirty="0" smtClean="0"/>
              <a:t>PREVALENCIA</a:t>
            </a:r>
            <a:endParaRPr lang="es-CO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1214422"/>
            <a:ext cx="6520238" cy="4572000"/>
          </a:xfrm>
        </p:spPr>
        <p:txBody>
          <a:bodyPr/>
          <a:lstStyle/>
          <a:p>
            <a:r>
              <a:rPr lang="es-CO" dirty="0" smtClean="0"/>
              <a:t>Su incidencia varía **</a:t>
            </a:r>
          </a:p>
          <a:p>
            <a:r>
              <a:rPr lang="es-CO" dirty="0" smtClean="0"/>
              <a:t>Sus formas más comunes en los niños son las distrofias musculares de Duchenne y Becker</a:t>
            </a:r>
          </a:p>
          <a:p>
            <a:r>
              <a:rPr lang="es-CO" dirty="0" smtClean="0"/>
              <a:t>Afectan aproximadamente 1 de cada 3500 a 5000 niños.</a:t>
            </a:r>
          </a:p>
          <a:p>
            <a:r>
              <a:rPr lang="es-CO" dirty="0" smtClean="0"/>
              <a:t>La población más afectada es la masculina. </a:t>
            </a:r>
          </a:p>
        </p:txBody>
      </p:sp>
      <p:pic>
        <p:nvPicPr>
          <p:cNvPr id="4" name="Picture 3" descr="prevalence-duchenne-race-2010-700p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3000372"/>
            <a:ext cx="4833971" cy="362547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DIFERENCIAS</a:t>
            </a:r>
            <a:endParaRPr lang="es-CO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sz="2000" dirty="0" smtClean="0"/>
              <a:t>Hay otras enfermedades hereditarias que afectan a los músculos, los nervios o la unión neuromuscular como la miopatía inflamatoria, debilidad muscular progresiva, deterioro mental y cardiomiopatía.</a:t>
            </a:r>
          </a:p>
          <a:p>
            <a:endParaRPr lang="es-CO" sz="2000" dirty="0" smtClean="0"/>
          </a:p>
          <a:p>
            <a:r>
              <a:rPr lang="es-CO" sz="2000" dirty="0" smtClean="0"/>
              <a:t>Este trastorno se clasifica por el alcance y la distribución de la debilidad muscular.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85794"/>
            <a:ext cx="7043758" cy="5310206"/>
          </a:xfrm>
        </p:spPr>
        <p:txBody>
          <a:bodyPr/>
          <a:lstStyle/>
          <a:p>
            <a:r>
              <a:rPr lang="es-CO" sz="2200" dirty="0" smtClean="0"/>
              <a:t>Hay 4 formas de distrofia muscular que comienzan en la infancia</a:t>
            </a:r>
          </a:p>
          <a:p>
            <a:endParaRPr lang="es-CO" dirty="0" smtClean="0"/>
          </a:p>
          <a:p>
            <a:endParaRPr lang="es-CO" dirty="0" smtClean="0"/>
          </a:p>
          <a:p>
            <a:r>
              <a:rPr lang="es-CO" sz="3200" dirty="0" smtClean="0"/>
              <a:t>Distrofia muscular de Duchenne</a:t>
            </a:r>
          </a:p>
          <a:p>
            <a:r>
              <a:rPr lang="es-CO" sz="3200" dirty="0" smtClean="0"/>
              <a:t>Distrofia muscular de Becker</a:t>
            </a:r>
          </a:p>
          <a:p>
            <a:r>
              <a:rPr lang="es-CO" sz="3200" dirty="0" smtClean="0"/>
              <a:t>Distrofia muscular congénita</a:t>
            </a:r>
          </a:p>
          <a:p>
            <a:r>
              <a:rPr lang="es-CO" sz="3200" dirty="0" smtClean="0"/>
              <a:t>Distrofia muscular de Emery-Dreifuss</a:t>
            </a:r>
            <a:endParaRPr lang="es-CO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42910" y="571480"/>
            <a:ext cx="6347714" cy="5429288"/>
          </a:xfrm>
        </p:spPr>
        <p:txBody>
          <a:bodyPr>
            <a:normAutofit/>
          </a:bodyPr>
          <a:lstStyle/>
          <a:p>
            <a:r>
              <a:rPr lang="es-CO" sz="2200" dirty="0" smtClean="0"/>
              <a:t>Hay 2 formas de distrofia muscular de inicio en la juventud/adolescencia</a:t>
            </a:r>
          </a:p>
          <a:p>
            <a:endParaRPr lang="es-CO" sz="3200" dirty="0" smtClean="0"/>
          </a:p>
          <a:p>
            <a:pPr>
              <a:buNone/>
            </a:pPr>
            <a:endParaRPr lang="es-CO" sz="3200" dirty="0" smtClean="0"/>
          </a:p>
          <a:p>
            <a:r>
              <a:rPr lang="es-CO" sz="3200" dirty="0" smtClean="0"/>
              <a:t>Distrofia muscular Facioescapulohumeral FEH</a:t>
            </a:r>
          </a:p>
          <a:p>
            <a:endParaRPr lang="es-CO" sz="3200" dirty="0" smtClean="0"/>
          </a:p>
          <a:p>
            <a:r>
              <a:rPr lang="es-CO" sz="3200" dirty="0" smtClean="0"/>
              <a:t>Distrofia muscular del anillo oseo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28670"/>
            <a:ext cx="6707088" cy="5167330"/>
          </a:xfrm>
        </p:spPr>
        <p:txBody>
          <a:bodyPr/>
          <a:lstStyle/>
          <a:p>
            <a:r>
              <a:rPr lang="es-CO" sz="2200" dirty="0" smtClean="0"/>
              <a:t>Hay 3 formas de distrofia muscular de inicio en la edad adulta</a:t>
            </a:r>
          </a:p>
          <a:p>
            <a:pPr>
              <a:buNone/>
            </a:pPr>
            <a:endParaRPr lang="es-CO" sz="3200" dirty="0" smtClean="0"/>
          </a:p>
          <a:p>
            <a:endParaRPr lang="es-CO" sz="3200" dirty="0" smtClean="0"/>
          </a:p>
          <a:p>
            <a:r>
              <a:rPr lang="es-CO" sz="3200" dirty="0" smtClean="0"/>
              <a:t>Distrofia muscular distal</a:t>
            </a:r>
          </a:p>
          <a:p>
            <a:r>
              <a:rPr lang="es-CO" sz="3200" dirty="0" smtClean="0"/>
              <a:t>Distrofia muscular miotónica</a:t>
            </a:r>
          </a:p>
          <a:p>
            <a:r>
              <a:rPr lang="es-CO" sz="3200" dirty="0" smtClean="0"/>
              <a:t>Distrofia muscular  oculofaríngea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dirty="0" smtClean="0"/>
              <a:t>DISTROFIA  MUSCULAR DE DUCHENNE</a:t>
            </a:r>
            <a:endParaRPr lang="es-CO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98" y="1857364"/>
            <a:ext cx="6605607" cy="4714908"/>
          </a:xfrm>
        </p:spPr>
        <p:txBody>
          <a:bodyPr>
            <a:normAutofit lnSpcReduction="10000"/>
          </a:bodyPr>
          <a:lstStyle/>
          <a:p>
            <a:r>
              <a:rPr lang="es-CO" sz="2000" dirty="0" smtClean="0"/>
              <a:t>Es la forma infantil más común de la distrofia muscular, responsable de casi el 50% de todos los casos. </a:t>
            </a:r>
          </a:p>
          <a:p>
            <a:r>
              <a:rPr lang="es-CO" sz="2000" dirty="0" smtClean="0"/>
              <a:t>Hipotonía  desde la lactancia temprana.</a:t>
            </a:r>
          </a:p>
          <a:p>
            <a:r>
              <a:rPr lang="es-CO" sz="2000" dirty="0" smtClean="0"/>
              <a:t>Generalmente se evidecia cuando un niño comienza a caminar. (disminución en fuerza y tamaño muscular)</a:t>
            </a:r>
          </a:p>
          <a:p>
            <a:r>
              <a:rPr lang="es-CO" sz="2000" dirty="0" smtClean="0"/>
              <a:t> Síntomas como la perdida de algunos reflejos.</a:t>
            </a:r>
          </a:p>
          <a:p>
            <a:r>
              <a:rPr lang="es-CO" sz="2000" dirty="0" smtClean="0"/>
              <a:t>Rezago motor.</a:t>
            </a:r>
          </a:p>
          <a:p>
            <a:r>
              <a:rPr lang="es-CO" sz="2000" dirty="0" smtClean="0"/>
              <a:t>Marcha de pato.</a:t>
            </a:r>
          </a:p>
          <a:p>
            <a:r>
              <a:rPr lang="es-CO" sz="2000" dirty="0" smtClean="0"/>
              <a:t>Caidas frecuentes.</a:t>
            </a:r>
          </a:p>
          <a:p>
            <a:r>
              <a:rPr lang="es-CO" sz="2000" dirty="0" smtClean="0"/>
              <a:t>Dificultad al levantarse de una posición sentada, acostada o al subir escaleras.</a:t>
            </a:r>
          </a:p>
          <a:p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659</TotalTime>
  <Words>1081</Words>
  <Application>Microsoft Office PowerPoint</Application>
  <PresentationFormat>On-screen Show (4:3)</PresentationFormat>
  <Paragraphs>138</Paragraphs>
  <Slides>28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Faceta</vt:lpstr>
      <vt:lpstr>DISTROFIA MUSCULAR</vt:lpstr>
      <vt:lpstr>¿QUÉ ES? </vt:lpstr>
      <vt:lpstr>Slide 3</vt:lpstr>
      <vt:lpstr>PREVALENCIA</vt:lpstr>
      <vt:lpstr>DIFERENCIAS</vt:lpstr>
      <vt:lpstr>Slide 6</vt:lpstr>
      <vt:lpstr>Slide 7</vt:lpstr>
      <vt:lpstr>Slide 8</vt:lpstr>
      <vt:lpstr>DISTROFIA  MUSCULAR DE DUCHENNE</vt:lpstr>
      <vt:lpstr>Slide 10</vt:lpstr>
      <vt:lpstr>Slide 11</vt:lpstr>
      <vt:lpstr>Slide 12</vt:lpstr>
      <vt:lpstr>Slide 13</vt:lpstr>
      <vt:lpstr>EXÁMENES PARA ESTABLECER DIAGNÓSTICO</vt:lpstr>
      <vt:lpstr>DISTROFIA  MUSCULAR DE  BECKER</vt:lpstr>
      <vt:lpstr>Slide 16</vt:lpstr>
      <vt:lpstr>SÍNTOMAS PRECOCES</vt:lpstr>
      <vt:lpstr>Espina bífida </vt:lpstr>
      <vt:lpstr>Definición </vt:lpstr>
      <vt:lpstr>Prevalencia </vt:lpstr>
      <vt:lpstr>Tipos</vt:lpstr>
      <vt:lpstr>Slide 22</vt:lpstr>
      <vt:lpstr>Espina bífida oculta </vt:lpstr>
      <vt:lpstr>Meningocele </vt:lpstr>
      <vt:lpstr>Mielomeningocele</vt:lpstr>
      <vt:lpstr>Diagnostico </vt:lpstr>
      <vt:lpstr>Bibliografía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DISTROFIA MUSCULAR</dc:title>
  <dc:creator>admin</dc:creator>
  <cp:lastModifiedBy>admin</cp:lastModifiedBy>
  <cp:revision>12</cp:revision>
  <dcterms:created xsi:type="dcterms:W3CDTF">2017-03-04T17:51:02Z</dcterms:created>
  <dcterms:modified xsi:type="dcterms:W3CDTF">2017-03-12T11:25:52Z</dcterms:modified>
</cp:coreProperties>
</file>