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3" r:id="rId5"/>
    <p:sldId id="261" r:id="rId6"/>
    <p:sldId id="260" r:id="rId7"/>
    <p:sldId id="262" r:id="rId8"/>
    <p:sldId id="264" r:id="rId9"/>
    <p:sldId id="266" r:id="rId10"/>
    <p:sldId id="265" r:id="rId11"/>
    <p:sldId id="267" r:id="rId12"/>
    <p:sldId id="268" r:id="rId13"/>
    <p:sldId id="269" r:id="rId14"/>
    <p:sldId id="270" r:id="rId15"/>
    <p:sldId id="271" r:id="rId16"/>
    <p:sldId id="272" r:id="rId17"/>
    <p:sldId id="273" r:id="rId18"/>
    <p:sldId id="282" r:id="rId19"/>
    <p:sldId id="283" r:id="rId20"/>
    <p:sldId id="279" r:id="rId21"/>
    <p:sldId id="274" r:id="rId22"/>
    <p:sldId id="275" r:id="rId23"/>
    <p:sldId id="276" r:id="rId24"/>
    <p:sldId id="277"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368" autoAdjust="0"/>
    <p:restoredTop sz="94660"/>
  </p:normalViewPr>
  <p:slideViewPr>
    <p:cSldViewPr snapToGrid="0">
      <p:cViewPr varScale="1">
        <p:scale>
          <a:sx n="73" d="100"/>
          <a:sy n="73" d="100"/>
        </p:scale>
        <p:origin x="-57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5/20/2018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pPr/>
              <a:t>5/20/2018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5/20/2018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pPr/>
              <a:t>5/20/2018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pPr/>
              <a:t>5/20/2018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pPr/>
              <a:t>5/20/2018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pPr/>
              <a:t>5/20/2018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pPr/>
              <a:t>5/20/2018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pPr/>
              <a:t>5/20/2018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5/20/2018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ripei.org/publicaciones/?p=63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4005DF-3B32-413F-A44C-FAFCF1669582}"/>
              </a:ext>
            </a:extLst>
          </p:cNvPr>
          <p:cNvSpPr>
            <a:spLocks noGrp="1"/>
          </p:cNvSpPr>
          <p:nvPr>
            <p:ph type="ctrTitle"/>
          </p:nvPr>
        </p:nvSpPr>
        <p:spPr>
          <a:xfrm>
            <a:off x="2056652" y="1626617"/>
            <a:ext cx="8362157" cy="3604766"/>
          </a:xfrm>
        </p:spPr>
        <p:txBody>
          <a:bodyPr/>
          <a:lstStyle/>
          <a:p>
            <a:r>
              <a:rPr lang="es-MX" sz="8800" dirty="0"/>
              <a:t>CAM</a:t>
            </a:r>
            <a:br>
              <a:rPr lang="es-MX" sz="8800" dirty="0"/>
            </a:br>
            <a:r>
              <a:rPr lang="es-MX" sz="8800" dirty="0"/>
              <a:t>Laboral</a:t>
            </a:r>
          </a:p>
        </p:txBody>
      </p:sp>
      <p:sp>
        <p:nvSpPr>
          <p:cNvPr id="3" name="Subtítulo 2">
            <a:extLst>
              <a:ext uri="{FF2B5EF4-FFF2-40B4-BE49-F238E27FC236}">
                <a16:creationId xmlns:a16="http://schemas.microsoft.com/office/drawing/2014/main" xmlns="" id="{1F77569F-B5D9-4478-A0DC-B993957CA9B0}"/>
              </a:ext>
            </a:extLst>
          </p:cNvPr>
          <p:cNvSpPr>
            <a:spLocks noGrp="1"/>
          </p:cNvSpPr>
          <p:nvPr>
            <p:ph type="subTitle" idx="1"/>
          </p:nvPr>
        </p:nvSpPr>
        <p:spPr/>
        <p:txBody>
          <a:bodyPr/>
          <a:lstStyle/>
          <a:p>
            <a:r>
              <a:rPr lang="es-MX" dirty="0">
                <a:latin typeface="Bradley Hand ITC" panose="03070402050302030203" pitchFamily="66" charset="0"/>
              </a:rPr>
              <a:t>Palafox Cervantes Natalia</a:t>
            </a:r>
          </a:p>
        </p:txBody>
      </p:sp>
    </p:spTree>
    <p:extLst>
      <p:ext uri="{BB962C8B-B14F-4D97-AF65-F5344CB8AC3E}">
        <p14:creationId xmlns:p14="http://schemas.microsoft.com/office/powerpoint/2010/main" xmlns="" val="242289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5F323B-1672-401F-8002-76930B72CBC3}"/>
              </a:ext>
            </a:extLst>
          </p:cNvPr>
          <p:cNvSpPr>
            <a:spLocks noGrp="1"/>
          </p:cNvSpPr>
          <p:nvPr>
            <p:ph type="title"/>
          </p:nvPr>
        </p:nvSpPr>
        <p:spPr/>
        <p:txBody>
          <a:bodyPr/>
          <a:lstStyle/>
          <a:p>
            <a:r>
              <a:rPr lang="es-MX" dirty="0"/>
              <a:t>Estructura organizativa del CAM Laboral</a:t>
            </a:r>
          </a:p>
        </p:txBody>
      </p:sp>
      <p:pic>
        <p:nvPicPr>
          <p:cNvPr id="4" name="Marcador de contenido 3">
            <a:extLst>
              <a:ext uri="{FF2B5EF4-FFF2-40B4-BE49-F238E27FC236}">
                <a16:creationId xmlns:a16="http://schemas.microsoft.com/office/drawing/2014/main" xmlns="" id="{1F3247E3-26E3-402E-8974-3F04EB5BCA48}"/>
              </a:ext>
            </a:extLst>
          </p:cNvPr>
          <p:cNvPicPr>
            <a:picLocks noGrp="1" noChangeAspect="1"/>
          </p:cNvPicPr>
          <p:nvPr>
            <p:ph idx="1"/>
          </p:nvPr>
        </p:nvPicPr>
        <p:blipFill rotWithShape="1">
          <a:blip r:embed="rId2"/>
          <a:srcRect l="11444" t="18620" r="7744" b="60732"/>
          <a:stretch/>
        </p:blipFill>
        <p:spPr>
          <a:xfrm>
            <a:off x="1251678" y="2408951"/>
            <a:ext cx="10159299" cy="3214248"/>
          </a:xfrm>
          <a:prstGeom prst="rect">
            <a:avLst/>
          </a:prstGeom>
        </p:spPr>
      </p:pic>
    </p:spTree>
    <p:extLst>
      <p:ext uri="{BB962C8B-B14F-4D97-AF65-F5344CB8AC3E}">
        <p14:creationId xmlns:p14="http://schemas.microsoft.com/office/powerpoint/2010/main" xmlns="" val="202558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8333EFE-518B-43CF-AE0B-EEDA26D43E8F}"/>
              </a:ext>
            </a:extLst>
          </p:cNvPr>
          <p:cNvSpPr>
            <a:spLocks noGrp="1"/>
          </p:cNvSpPr>
          <p:nvPr>
            <p:ph type="title"/>
          </p:nvPr>
        </p:nvSpPr>
        <p:spPr/>
        <p:txBody>
          <a:bodyPr/>
          <a:lstStyle/>
          <a:p>
            <a:r>
              <a:rPr lang="es-MX" dirty="0"/>
              <a:t>Competencias</a:t>
            </a:r>
          </a:p>
        </p:txBody>
      </p:sp>
      <p:sp>
        <p:nvSpPr>
          <p:cNvPr id="3" name="Marcador de contenido 2">
            <a:extLst>
              <a:ext uri="{FF2B5EF4-FFF2-40B4-BE49-F238E27FC236}">
                <a16:creationId xmlns:a16="http://schemas.microsoft.com/office/drawing/2014/main" xmlns="" id="{E17E9757-1E98-4404-8355-9E3C6291F153}"/>
              </a:ext>
            </a:extLst>
          </p:cNvPr>
          <p:cNvSpPr>
            <a:spLocks noGrp="1"/>
          </p:cNvSpPr>
          <p:nvPr>
            <p:ph idx="1"/>
          </p:nvPr>
        </p:nvSpPr>
        <p:spPr>
          <a:xfrm>
            <a:off x="940578" y="1680515"/>
            <a:ext cx="10800848" cy="4455242"/>
          </a:xfrm>
        </p:spPr>
        <p:txBody>
          <a:bodyPr>
            <a:normAutofit/>
          </a:bodyPr>
          <a:lstStyle/>
          <a:p>
            <a:pPr algn="just"/>
            <a:r>
              <a:rPr lang="es-MX" dirty="0"/>
              <a:t>Las </a:t>
            </a:r>
            <a:r>
              <a:rPr lang="es-MX" b="1" dirty="0"/>
              <a:t>competencias básicas </a:t>
            </a:r>
            <a:r>
              <a:rPr lang="es-MX" dirty="0"/>
              <a:t>están relacionadas con el pensamiento lógico matemático y las habilidades comunicativas, que son la base para la apropiación y aplicación del conocimiento científico provisto por las distintas disciplinas, tanto sociales como naturales. Son el punto de partida para que las personas puedan aprender de manera continua y realizar diferentes actividades en los ámbitos personal, laboral, cultural y social.</a:t>
            </a:r>
          </a:p>
          <a:p>
            <a:pPr algn="just"/>
            <a:r>
              <a:rPr lang="es-MX" dirty="0"/>
              <a:t>Las </a:t>
            </a:r>
            <a:r>
              <a:rPr lang="es-MX" b="1" dirty="0"/>
              <a:t>competencias ciudadanas </a:t>
            </a:r>
            <a:r>
              <a:rPr lang="es-MX" dirty="0"/>
              <a:t>son el conjunto de conocimientos, habilidades y actitudes que permiten que una persona se desenvuelva adecuadamente en la sociedad y contribuya al bienestar común y al desarrollo de su localidad o región. Están referidas a la capacidad de ejercer la ciudadanía y de actuar con base en los principios concertados por una sociedad y validados universalmente.</a:t>
            </a:r>
          </a:p>
          <a:p>
            <a:pPr algn="just"/>
            <a:r>
              <a:rPr lang="es-MX" dirty="0"/>
              <a:t>Las </a:t>
            </a:r>
            <a:r>
              <a:rPr lang="es-MX" b="1" dirty="0"/>
              <a:t>competencias laborales </a:t>
            </a:r>
            <a:r>
              <a:rPr lang="es-MX" dirty="0"/>
              <a:t>son el conjunto de conocimientos, habilidades y actitudes que aplicadas o demostradas en situaciones del campo productivo se traducen en resultados que contribuyen al logro de los objetivos de la organización o actividad productiva. </a:t>
            </a:r>
          </a:p>
        </p:txBody>
      </p:sp>
    </p:spTree>
    <p:extLst>
      <p:ext uri="{BB962C8B-B14F-4D97-AF65-F5344CB8AC3E}">
        <p14:creationId xmlns:p14="http://schemas.microsoft.com/office/powerpoint/2010/main" xmlns="" val="13083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387D23-76E5-4ADA-A9E0-53F42322D234}"/>
              </a:ext>
            </a:extLst>
          </p:cNvPr>
          <p:cNvSpPr>
            <a:spLocks noGrp="1"/>
          </p:cNvSpPr>
          <p:nvPr>
            <p:ph type="title"/>
          </p:nvPr>
        </p:nvSpPr>
        <p:spPr/>
        <p:txBody>
          <a:bodyPr/>
          <a:lstStyle/>
          <a:p>
            <a:r>
              <a:rPr lang="es-MX" dirty="0"/>
              <a:t>Mapa curricular</a:t>
            </a:r>
          </a:p>
        </p:txBody>
      </p:sp>
      <p:pic>
        <p:nvPicPr>
          <p:cNvPr id="4" name="Marcador de contenido 3">
            <a:extLst>
              <a:ext uri="{FF2B5EF4-FFF2-40B4-BE49-F238E27FC236}">
                <a16:creationId xmlns:a16="http://schemas.microsoft.com/office/drawing/2014/main" xmlns="" id="{08CFBA3E-B20B-4DEF-8312-DF1EFD3CFA8E}"/>
              </a:ext>
            </a:extLst>
          </p:cNvPr>
          <p:cNvPicPr>
            <a:picLocks noGrp="1" noChangeAspect="1"/>
          </p:cNvPicPr>
          <p:nvPr>
            <p:ph idx="1"/>
          </p:nvPr>
        </p:nvPicPr>
        <p:blipFill rotWithShape="1">
          <a:blip r:embed="rId2"/>
          <a:srcRect l="6421" t="25256" r="9583" b="28656"/>
          <a:stretch/>
        </p:blipFill>
        <p:spPr>
          <a:xfrm>
            <a:off x="2186609" y="1325217"/>
            <a:ext cx="7275443" cy="4943061"/>
          </a:xfrm>
          <a:prstGeom prst="rect">
            <a:avLst/>
          </a:prstGeom>
        </p:spPr>
      </p:pic>
    </p:spTree>
    <p:extLst>
      <p:ext uri="{BB962C8B-B14F-4D97-AF65-F5344CB8AC3E}">
        <p14:creationId xmlns:p14="http://schemas.microsoft.com/office/powerpoint/2010/main" xmlns="" val="374822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C4FF62-5C18-4C47-A623-DF2CDBFFDEA3}"/>
              </a:ext>
            </a:extLst>
          </p:cNvPr>
          <p:cNvSpPr>
            <a:spLocks noGrp="1"/>
          </p:cNvSpPr>
          <p:nvPr>
            <p:ph type="title"/>
          </p:nvPr>
        </p:nvSpPr>
        <p:spPr/>
        <p:txBody>
          <a:bodyPr/>
          <a:lstStyle/>
          <a:p>
            <a:r>
              <a:rPr lang="es-MX" dirty="0"/>
              <a:t>Perfil de egreso</a:t>
            </a:r>
          </a:p>
        </p:txBody>
      </p:sp>
      <p:sp>
        <p:nvSpPr>
          <p:cNvPr id="3" name="Marcador de contenido 2">
            <a:extLst>
              <a:ext uri="{FF2B5EF4-FFF2-40B4-BE49-F238E27FC236}">
                <a16:creationId xmlns:a16="http://schemas.microsoft.com/office/drawing/2014/main" xmlns="" id="{3BA62051-9F1A-4E6C-AEDC-C947007F0D26}"/>
              </a:ext>
            </a:extLst>
          </p:cNvPr>
          <p:cNvSpPr>
            <a:spLocks noGrp="1"/>
          </p:cNvSpPr>
          <p:nvPr>
            <p:ph idx="1"/>
          </p:nvPr>
        </p:nvSpPr>
        <p:spPr/>
        <p:txBody>
          <a:bodyPr/>
          <a:lstStyle/>
          <a:p>
            <a:r>
              <a:rPr lang="es-MX" dirty="0"/>
              <a:t>El perfil de egreso para el CAM Laboral define el tipo de alumno/alumna que se espera formar en el transcurso de la escolaridad en este periodo y tiene un papel preponderante en el proceso de articulación con los niveles de Educación Básica. Este perfil contempla las competencias y los rasgos deseables que deberán mostrar al término de la quinta etapa de su trayecto formativo.</a:t>
            </a:r>
          </a:p>
          <a:p>
            <a:r>
              <a:rPr lang="es-MX" dirty="0"/>
              <a:t>El perfil de egreso, favorece la formación de un ciudadano autónomo y productivo para lo cual, el CAM Laboral reorganiza su oferta educativa con el fin de impactar en el nivel de logro de sus competencias, considerando propósitos y contenidos como base para orientar el proceso educativo en todos los servicios que atienden a adolescentes y jóvenes con discapacidad.</a:t>
            </a:r>
          </a:p>
        </p:txBody>
      </p:sp>
    </p:spTree>
    <p:extLst>
      <p:ext uri="{BB962C8B-B14F-4D97-AF65-F5344CB8AC3E}">
        <p14:creationId xmlns:p14="http://schemas.microsoft.com/office/powerpoint/2010/main" xmlns="" val="1703166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43DDAF-8E70-4CD0-AD77-9900D723C778}"/>
              </a:ext>
            </a:extLst>
          </p:cNvPr>
          <p:cNvSpPr>
            <a:spLocks noGrp="1"/>
          </p:cNvSpPr>
          <p:nvPr>
            <p:ph type="title"/>
          </p:nvPr>
        </p:nvSpPr>
        <p:spPr/>
        <p:txBody>
          <a:bodyPr>
            <a:noAutofit/>
          </a:bodyPr>
          <a:lstStyle/>
          <a:p>
            <a:r>
              <a:rPr lang="es-MX" sz="6000" dirty="0"/>
              <a:t>3°</a:t>
            </a:r>
            <a:br>
              <a:rPr lang="es-MX" sz="6000" dirty="0"/>
            </a:br>
            <a:r>
              <a:rPr lang="es-MX" sz="6000" dirty="0"/>
              <a:t/>
            </a:r>
            <a:br>
              <a:rPr lang="es-MX" sz="6000" dirty="0"/>
            </a:br>
            <a:r>
              <a:rPr lang="es-MX" sz="6000" dirty="0"/>
              <a:t>El Proceso de Formación para la Vida y el Trabajo</a:t>
            </a:r>
          </a:p>
        </p:txBody>
      </p:sp>
      <p:sp>
        <p:nvSpPr>
          <p:cNvPr id="3" name="Marcador de texto 2">
            <a:extLst>
              <a:ext uri="{FF2B5EF4-FFF2-40B4-BE49-F238E27FC236}">
                <a16:creationId xmlns:a16="http://schemas.microsoft.com/office/drawing/2014/main" xmlns="" id="{F6F18230-AA2E-4863-9E8F-F829D2F4FCC6}"/>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xmlns="" val="18686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62F400B-9767-44CF-B373-34092E2898C1}"/>
              </a:ext>
            </a:extLst>
          </p:cNvPr>
          <p:cNvSpPr>
            <a:spLocks noGrp="1"/>
          </p:cNvSpPr>
          <p:nvPr>
            <p:ph type="title"/>
          </p:nvPr>
        </p:nvSpPr>
        <p:spPr/>
        <p:txBody>
          <a:bodyPr/>
          <a:lstStyle/>
          <a:p>
            <a:r>
              <a:rPr lang="es-MX" dirty="0"/>
              <a:t>fases por las que transitan los alumnos y las alumnas:</a:t>
            </a:r>
          </a:p>
        </p:txBody>
      </p:sp>
      <p:sp>
        <p:nvSpPr>
          <p:cNvPr id="3" name="Marcador de contenido 2">
            <a:extLst>
              <a:ext uri="{FF2B5EF4-FFF2-40B4-BE49-F238E27FC236}">
                <a16:creationId xmlns:a16="http://schemas.microsoft.com/office/drawing/2014/main" xmlns="" id="{88D30F59-619C-4242-BCA5-EC5FBC0A8711}"/>
              </a:ext>
            </a:extLst>
          </p:cNvPr>
          <p:cNvSpPr>
            <a:spLocks noGrp="1"/>
          </p:cNvSpPr>
          <p:nvPr>
            <p:ph idx="1"/>
          </p:nvPr>
        </p:nvSpPr>
        <p:spPr/>
        <p:txBody>
          <a:bodyPr/>
          <a:lstStyle/>
          <a:p>
            <a:pPr marL="0" indent="0">
              <a:buNone/>
            </a:pPr>
            <a:r>
              <a:rPr lang="es-MX" dirty="0"/>
              <a:t>El proceso de formación para la vida y el trabajo se desarrolla en tres fases, cuya duración total es de cuatro años:</a:t>
            </a:r>
          </a:p>
        </p:txBody>
      </p:sp>
      <p:pic>
        <p:nvPicPr>
          <p:cNvPr id="4" name="Imagen 3">
            <a:extLst>
              <a:ext uri="{FF2B5EF4-FFF2-40B4-BE49-F238E27FC236}">
                <a16:creationId xmlns:a16="http://schemas.microsoft.com/office/drawing/2014/main" xmlns="" id="{9500F371-8374-4C30-B3AE-8046E74F4518}"/>
              </a:ext>
            </a:extLst>
          </p:cNvPr>
          <p:cNvPicPr>
            <a:picLocks noChangeAspect="1"/>
          </p:cNvPicPr>
          <p:nvPr/>
        </p:nvPicPr>
        <p:blipFill rotWithShape="1">
          <a:blip r:embed="rId2"/>
          <a:srcRect l="22016" t="39461" r="15521" b="42568"/>
          <a:stretch/>
        </p:blipFill>
        <p:spPr>
          <a:xfrm>
            <a:off x="1251678" y="3326295"/>
            <a:ext cx="8322365" cy="2964781"/>
          </a:xfrm>
          <a:prstGeom prst="rect">
            <a:avLst/>
          </a:prstGeom>
        </p:spPr>
      </p:pic>
      <p:sp>
        <p:nvSpPr>
          <p:cNvPr id="5" name="CuadroTexto 4">
            <a:extLst>
              <a:ext uri="{FF2B5EF4-FFF2-40B4-BE49-F238E27FC236}">
                <a16:creationId xmlns:a16="http://schemas.microsoft.com/office/drawing/2014/main" xmlns="" id="{B952F04D-DEDB-46DA-A1FB-CC35BCBFD0E6}"/>
              </a:ext>
            </a:extLst>
          </p:cNvPr>
          <p:cNvSpPr txBox="1"/>
          <p:nvPr/>
        </p:nvSpPr>
        <p:spPr>
          <a:xfrm>
            <a:off x="9780104" y="3048000"/>
            <a:ext cx="2120348" cy="3477875"/>
          </a:xfrm>
          <a:prstGeom prst="rect">
            <a:avLst/>
          </a:prstGeom>
          <a:noFill/>
        </p:spPr>
        <p:txBody>
          <a:bodyPr wrap="square" rtlCol="0">
            <a:spAutoFit/>
          </a:bodyPr>
          <a:lstStyle/>
          <a:p>
            <a:r>
              <a:rPr lang="es-MX" sz="2000" dirty="0">
                <a:solidFill>
                  <a:schemeClr val="tx1">
                    <a:lumMod val="65000"/>
                    <a:lumOff val="35000"/>
                  </a:schemeClr>
                </a:solidFill>
              </a:rPr>
              <a:t>Para cada fase se establecen propósitos particulares, en función de los cuales se hace un énfasis distinto al desarrollo de las competencias básicas, ciudadanas y laborales.</a:t>
            </a:r>
          </a:p>
        </p:txBody>
      </p:sp>
    </p:spTree>
    <p:extLst>
      <p:ext uri="{BB962C8B-B14F-4D97-AF65-F5344CB8AC3E}">
        <p14:creationId xmlns:p14="http://schemas.microsoft.com/office/powerpoint/2010/main" xmlns="" val="2168939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1BD86B-9DD5-49C4-A3CE-10BD22C36EF8}"/>
              </a:ext>
            </a:extLst>
          </p:cNvPr>
          <p:cNvSpPr>
            <a:spLocks noGrp="1"/>
          </p:cNvSpPr>
          <p:nvPr>
            <p:ph type="title"/>
          </p:nvPr>
        </p:nvSpPr>
        <p:spPr>
          <a:xfrm>
            <a:off x="3242929" y="1073888"/>
            <a:ext cx="8511749" cy="4064627"/>
          </a:xfrm>
        </p:spPr>
        <p:txBody>
          <a:bodyPr>
            <a:noAutofit/>
          </a:bodyPr>
          <a:lstStyle/>
          <a:p>
            <a:r>
              <a:rPr lang="es-MX" sz="4800" dirty="0"/>
              <a:t>4°</a:t>
            </a:r>
            <a:br>
              <a:rPr lang="es-MX" sz="4800" dirty="0"/>
            </a:br>
            <a:r>
              <a:rPr lang="es-MX" sz="4800" dirty="0"/>
              <a:t/>
            </a:r>
            <a:br>
              <a:rPr lang="es-MX" sz="4800" dirty="0"/>
            </a:br>
            <a:r>
              <a:rPr lang="es-MX" sz="4800" dirty="0"/>
              <a:t>El Enfoque Formativo de la Evaluación y el Proceso de Planeación Didáctica</a:t>
            </a:r>
          </a:p>
        </p:txBody>
      </p:sp>
      <p:sp>
        <p:nvSpPr>
          <p:cNvPr id="3" name="Marcador de texto 2">
            <a:extLst>
              <a:ext uri="{FF2B5EF4-FFF2-40B4-BE49-F238E27FC236}">
                <a16:creationId xmlns:a16="http://schemas.microsoft.com/office/drawing/2014/main" xmlns="" id="{71969FCE-A412-4A5B-A999-14DE22E0841D}"/>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xmlns="" val="4026934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6E281B-F3C3-4487-99CF-ABCF0F918FF5}"/>
              </a:ext>
            </a:extLst>
          </p:cNvPr>
          <p:cNvSpPr>
            <a:spLocks noGrp="1"/>
          </p:cNvSpPr>
          <p:nvPr>
            <p:ph type="title"/>
          </p:nvPr>
        </p:nvSpPr>
        <p:spPr/>
        <p:txBody>
          <a:bodyPr/>
          <a:lstStyle/>
          <a:p>
            <a:r>
              <a:rPr lang="es-MX" dirty="0"/>
              <a:t>Evaluación</a:t>
            </a:r>
          </a:p>
        </p:txBody>
      </p:sp>
      <p:sp>
        <p:nvSpPr>
          <p:cNvPr id="3" name="Marcador de contenido 2">
            <a:extLst>
              <a:ext uri="{FF2B5EF4-FFF2-40B4-BE49-F238E27FC236}">
                <a16:creationId xmlns:a16="http://schemas.microsoft.com/office/drawing/2014/main" xmlns="" id="{DE92D039-0F5C-45CE-B94D-F18443E132FC}"/>
              </a:ext>
            </a:extLst>
          </p:cNvPr>
          <p:cNvSpPr>
            <a:spLocks noGrp="1"/>
          </p:cNvSpPr>
          <p:nvPr>
            <p:ph idx="1"/>
          </p:nvPr>
        </p:nvSpPr>
        <p:spPr/>
        <p:txBody>
          <a:bodyPr/>
          <a:lstStyle/>
          <a:p>
            <a:pPr marL="0" indent="0">
              <a:buNone/>
            </a:pPr>
            <a:r>
              <a:rPr lang="es-MX" dirty="0"/>
              <a:t>La evaluación en este marco es concebida como un proceso a través del cual es posible obtener información relevante en torno a dos aspectos fundamentales: </a:t>
            </a:r>
          </a:p>
          <a:p>
            <a:r>
              <a:rPr lang="es-MX" dirty="0"/>
              <a:t>Nivel de competencias de los alumnos y las alumnas (el grado de apropiación de los conocimientos, habilidades, actitudes, valores así como de las competencias laborales generales y específicas) </a:t>
            </a:r>
          </a:p>
          <a:p>
            <a:r>
              <a:rPr lang="es-MX" dirty="0"/>
              <a:t>Formas de gestión pedagógica y escolar que impactan en su proceso de aprendizaje y participación.</a:t>
            </a:r>
          </a:p>
        </p:txBody>
      </p:sp>
    </p:spTree>
    <p:extLst>
      <p:ext uri="{BB962C8B-B14F-4D97-AF65-F5344CB8AC3E}">
        <p14:creationId xmlns:p14="http://schemas.microsoft.com/office/powerpoint/2010/main" xmlns="" val="54460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B2570EF8-425F-480E-A7EA-A56A0F616996}"/>
              </a:ext>
            </a:extLst>
          </p:cNvPr>
          <p:cNvSpPr>
            <a:spLocks noGrp="1"/>
          </p:cNvSpPr>
          <p:nvPr>
            <p:ph type="title"/>
          </p:nvPr>
        </p:nvSpPr>
        <p:spPr/>
        <p:txBody>
          <a:bodyPr/>
          <a:lstStyle/>
          <a:p>
            <a:r>
              <a:rPr lang="es-MX" dirty="0"/>
              <a:t>Metodología de evaluación </a:t>
            </a:r>
          </a:p>
        </p:txBody>
      </p:sp>
      <p:sp>
        <p:nvSpPr>
          <p:cNvPr id="3" name="Marcador de contenido 2">
            <a:extLst>
              <a:ext uri="{FF2B5EF4-FFF2-40B4-BE49-F238E27FC236}">
                <a16:creationId xmlns:a16="http://schemas.microsoft.com/office/drawing/2014/main" xmlns="" id="{FD23E9C2-7968-4B8F-A8A8-F24ECAC5D9EE}"/>
              </a:ext>
            </a:extLst>
          </p:cNvPr>
          <p:cNvSpPr>
            <a:spLocks noGrp="1"/>
          </p:cNvSpPr>
          <p:nvPr>
            <p:ph idx="1"/>
          </p:nvPr>
        </p:nvSpPr>
        <p:spPr/>
        <p:txBody>
          <a:bodyPr>
            <a:normAutofit lnSpcReduction="10000"/>
          </a:bodyPr>
          <a:lstStyle/>
          <a:p>
            <a:pPr marL="0" indent="0">
              <a:buNone/>
            </a:pPr>
            <a:r>
              <a:rPr lang="es-MX" dirty="0"/>
              <a:t>Para orientar el proceso de evaluación de las competencias del alumnado, se propone la siguiente metodología:</a:t>
            </a:r>
          </a:p>
          <a:p>
            <a:pPr marL="457200" indent="-457200">
              <a:buFont typeface="+mj-lt"/>
              <a:buAutoNum type="arabicPeriod"/>
            </a:pPr>
            <a:r>
              <a:rPr lang="es-MX" dirty="0"/>
              <a:t>Seleccionar las competencias básicas, ciudadanas y laborales que los alumnos y las alumnas deberán alcanzar, de acuerdo con la fase del proceso de formación en la que se encuentren, el programa del taller y el perfil de egreso.</a:t>
            </a:r>
          </a:p>
          <a:p>
            <a:pPr marL="457200" indent="-457200">
              <a:buFont typeface="+mj-lt"/>
              <a:buAutoNum type="arabicPeriod"/>
            </a:pPr>
            <a:r>
              <a:rPr lang="es-MX" dirty="0"/>
              <a:t>Establecer tres niveles de dominio para cada una de las competencias.</a:t>
            </a:r>
          </a:p>
          <a:p>
            <a:pPr marL="457200" indent="-457200">
              <a:buFont typeface="+mj-lt"/>
              <a:buAutoNum type="arabicPeriod"/>
            </a:pPr>
            <a:r>
              <a:rPr lang="es-MX" dirty="0"/>
              <a:t>Una vez definidos los niveles de dominio de cada competencia, es importante establecer indicadores y pautas descriptoras con la intención de que todos los participantes en el proceso de evaluación (docentes de taller, equipo de apoyo, directivos), los entiendan de la misma manera, lo cual se logra al realizar una especificación precisa de cada uno de ellos.</a:t>
            </a:r>
          </a:p>
        </p:txBody>
      </p:sp>
    </p:spTree>
    <p:extLst>
      <p:ext uri="{BB962C8B-B14F-4D97-AF65-F5344CB8AC3E}">
        <p14:creationId xmlns:p14="http://schemas.microsoft.com/office/powerpoint/2010/main" xmlns="" val="873585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9CB39412-9948-4121-8FAC-3D83996C2735}"/>
              </a:ext>
            </a:extLst>
          </p:cNvPr>
          <p:cNvSpPr>
            <a:spLocks noGrp="1"/>
          </p:cNvSpPr>
          <p:nvPr>
            <p:ph idx="1"/>
          </p:nvPr>
        </p:nvSpPr>
        <p:spPr>
          <a:xfrm>
            <a:off x="1198669" y="762001"/>
            <a:ext cx="10158444" cy="5638799"/>
          </a:xfrm>
        </p:spPr>
        <p:txBody>
          <a:bodyPr>
            <a:normAutofit fontScale="92500" lnSpcReduction="10000"/>
          </a:bodyPr>
          <a:lstStyle/>
          <a:p>
            <a:pPr marL="457200" indent="-457200">
              <a:buFont typeface="+mj-lt"/>
              <a:buAutoNum type="arabicPeriod" startAt="4"/>
            </a:pPr>
            <a:r>
              <a:rPr lang="es-MX" dirty="0"/>
              <a:t>Ya que se han logrado consensuar los niveles de dominio de las competencias seleccionadas, con sus indicadores y descriptores, conviene concentrar la información en el instrumento “Nivel de Dominio de Competencias”, que permita recuperarla de manera sistemática para la posterior utilización de la misma en la evaluación del logro educativo.</a:t>
            </a:r>
          </a:p>
          <a:p>
            <a:pPr marL="457200" indent="-457200">
              <a:buFont typeface="+mj-lt"/>
              <a:buAutoNum type="arabicPeriod" startAt="4"/>
            </a:pPr>
            <a:r>
              <a:rPr lang="es-MX" dirty="0"/>
              <a:t>Constatar el nivel de dominio que cada alumno o alumna tiene con respecto a cada competencia seleccionada, es un ejercicio que resulta de acciones de observación del desempeño realizadas por el personal del CAM y por los empleadores así como del uso de instrumentos para la evaluación a través de los cuales es posible determinar sus formas de interacción, el cumplimiento y la calidad de las funciones desempeñadas, la puntualidad, la constancia, el compromiso en el trabajo, la disposición para aprender, el respeto del reglamento del entorno laboral y del CAM, las actitudes positivas en el desarrollo de sus funciones, las formas de comunicación, la autonomía lograda, la colaboración, la limpieza, el cumplimiento del cronograma de actividades, su capacidad en la realización de determinadas tareas con independencia, responsabilidad y toma de decisiones, entre otras.</a:t>
            </a:r>
          </a:p>
          <a:p>
            <a:pPr marL="457200" indent="-457200">
              <a:buFont typeface="+mj-lt"/>
              <a:buAutoNum type="arabicPeriod" startAt="4"/>
            </a:pPr>
            <a:r>
              <a:rPr lang="es-MX" dirty="0"/>
              <a:t>Finalmente, para efectos de la acreditación y/o certificación es imprescindible realizar la transformación de la evaluación cualitativa a la asignación de una evaluación numérica o calificación. La calificación asignada, deberá ser aquella que represente de manera fehaciente el nivel de desempeño alcanzado por cada alumno o alumna en cada una de las competencias.</a:t>
            </a:r>
          </a:p>
          <a:p>
            <a:endParaRPr lang="es-MX" dirty="0"/>
          </a:p>
        </p:txBody>
      </p:sp>
    </p:spTree>
    <p:extLst>
      <p:ext uri="{BB962C8B-B14F-4D97-AF65-F5344CB8AC3E}">
        <p14:creationId xmlns:p14="http://schemas.microsoft.com/office/powerpoint/2010/main" xmlns="" val="373810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44C1A7-DBA6-4ED6-BFE1-97AE240C0E2D}"/>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xmlns="" id="{D747254D-5E58-4894-8445-2F6F18C7052E}"/>
              </a:ext>
            </a:extLst>
          </p:cNvPr>
          <p:cNvSpPr>
            <a:spLocks noGrp="1"/>
          </p:cNvSpPr>
          <p:nvPr>
            <p:ph idx="1"/>
          </p:nvPr>
        </p:nvSpPr>
        <p:spPr/>
        <p:txBody>
          <a:bodyPr/>
          <a:lstStyle/>
          <a:p>
            <a:pPr marL="0" indent="0" algn="ctr">
              <a:buNone/>
            </a:pPr>
            <a:r>
              <a:rPr lang="es-MX" dirty="0"/>
              <a:t>La Dirección de Educación Especial, en el documento Actualización 2011:CAM Laboral. Atención Educativa para Adolescentes y Jóvenes con Discapacidad, concreta el planteamiento educativo de la última fase de su trayecto formativo.</a:t>
            </a:r>
          </a:p>
          <a:p>
            <a:pPr marL="0" indent="0" algn="ctr">
              <a:buNone/>
            </a:pPr>
            <a:r>
              <a:rPr lang="es-MX" dirty="0"/>
              <a:t>Este planteamiento educativo promueve la construcción de escuelas y de aulas inclusivas, en las que se valora la diversidad, se asume como un deber la profesionalización de su personal docente, directivo, administrativo y equipos de apoyo y se apuesta por la construcción de nuevas formas de gestión, justas, participativas y democráticas que impacten en la transformación de la práctica docente con énfasis en el aprendizaje de los y las jóvenes con discapacidad. </a:t>
            </a:r>
          </a:p>
          <a:p>
            <a:pPr marL="0" indent="0" algn="ctr">
              <a:buNone/>
            </a:pPr>
            <a:endParaRPr lang="es-MX" dirty="0"/>
          </a:p>
        </p:txBody>
      </p:sp>
    </p:spTree>
    <p:extLst>
      <p:ext uri="{BB962C8B-B14F-4D97-AF65-F5344CB8AC3E}">
        <p14:creationId xmlns:p14="http://schemas.microsoft.com/office/powerpoint/2010/main" xmlns="" val="1821921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9AF093-5030-44C2-8336-98DACE4CA033}"/>
              </a:ext>
            </a:extLst>
          </p:cNvPr>
          <p:cNvSpPr>
            <a:spLocks noGrp="1"/>
          </p:cNvSpPr>
          <p:nvPr>
            <p:ph type="title"/>
          </p:nvPr>
        </p:nvSpPr>
        <p:spPr/>
        <p:txBody>
          <a:bodyPr/>
          <a:lstStyle/>
          <a:p>
            <a:r>
              <a:rPr lang="es-MX" dirty="0"/>
              <a:t>Planeación didáctica</a:t>
            </a:r>
          </a:p>
        </p:txBody>
      </p:sp>
      <p:sp>
        <p:nvSpPr>
          <p:cNvPr id="3" name="Marcador de contenido 2">
            <a:extLst>
              <a:ext uri="{FF2B5EF4-FFF2-40B4-BE49-F238E27FC236}">
                <a16:creationId xmlns:a16="http://schemas.microsoft.com/office/drawing/2014/main" xmlns="" id="{A24D3659-A958-44DE-B549-7F4F7FDABB5A}"/>
              </a:ext>
            </a:extLst>
          </p:cNvPr>
          <p:cNvSpPr>
            <a:spLocks noGrp="1"/>
          </p:cNvSpPr>
          <p:nvPr>
            <p:ph idx="1"/>
          </p:nvPr>
        </p:nvSpPr>
        <p:spPr>
          <a:xfrm>
            <a:off x="1251678" y="1874517"/>
            <a:ext cx="10178322" cy="3593591"/>
          </a:xfrm>
        </p:spPr>
        <p:txBody>
          <a:bodyPr/>
          <a:lstStyle/>
          <a:p>
            <a:pPr algn="just"/>
            <a:r>
              <a:rPr lang="es-MX" dirty="0"/>
              <a:t>Los docentes de taller con la colaboración del equipo de apoyo, describen las oportunidades de aprendizaje que proponen para que los alumnos y las alumnas desarrollen las competencias correspondientes a cada fase. Es en la planeación docente donde organizan su propuesta de trabajo, detallan las estrategias de enseñanza, las formas de evaluación, los contenidos seleccionados, los aprendizajes esperados así como los recursos y los tiempos disponibles para su realización.</a:t>
            </a:r>
          </a:p>
        </p:txBody>
      </p:sp>
      <p:pic>
        <p:nvPicPr>
          <p:cNvPr id="5" name="Imagen 4">
            <a:extLst>
              <a:ext uri="{FF2B5EF4-FFF2-40B4-BE49-F238E27FC236}">
                <a16:creationId xmlns:a16="http://schemas.microsoft.com/office/drawing/2014/main" xmlns="" id="{58530FE7-68E8-402A-93C4-DFC7DD933E50}"/>
              </a:ext>
            </a:extLst>
          </p:cNvPr>
          <p:cNvPicPr>
            <a:picLocks noChangeAspect="1"/>
          </p:cNvPicPr>
          <p:nvPr/>
        </p:nvPicPr>
        <p:blipFill rotWithShape="1">
          <a:blip r:embed="rId2"/>
          <a:srcRect l="27935" t="45602" r="28587" b="14249"/>
          <a:stretch/>
        </p:blipFill>
        <p:spPr>
          <a:xfrm>
            <a:off x="4956313" y="3728759"/>
            <a:ext cx="5817703" cy="3020406"/>
          </a:xfrm>
          <a:prstGeom prst="rect">
            <a:avLst/>
          </a:prstGeom>
        </p:spPr>
      </p:pic>
    </p:spTree>
    <p:extLst>
      <p:ext uri="{BB962C8B-B14F-4D97-AF65-F5344CB8AC3E}">
        <p14:creationId xmlns:p14="http://schemas.microsoft.com/office/powerpoint/2010/main" xmlns="" val="2821850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EC0ED3-284C-4DF6-BF61-22D74FADCA6D}"/>
              </a:ext>
            </a:extLst>
          </p:cNvPr>
          <p:cNvSpPr>
            <a:spLocks noGrp="1"/>
          </p:cNvSpPr>
          <p:nvPr>
            <p:ph type="title"/>
          </p:nvPr>
        </p:nvSpPr>
        <p:spPr>
          <a:xfrm>
            <a:off x="2941982" y="424531"/>
            <a:ext cx="9090991" cy="5512442"/>
          </a:xfrm>
        </p:spPr>
        <p:txBody>
          <a:bodyPr>
            <a:noAutofit/>
          </a:bodyPr>
          <a:lstStyle/>
          <a:p>
            <a:r>
              <a:rPr lang="es-MX" sz="4400" dirty="0"/>
              <a:t>5°</a:t>
            </a:r>
            <a:br>
              <a:rPr lang="es-MX" sz="4400" dirty="0"/>
            </a:br>
            <a:r>
              <a:rPr lang="es-MX" sz="4400" dirty="0"/>
              <a:t/>
            </a:r>
            <a:br>
              <a:rPr lang="es-MX" sz="4400" dirty="0"/>
            </a:br>
            <a:r>
              <a:rPr lang="es-MX" sz="4400" dirty="0"/>
              <a:t>Competencias Docentes en la Formación de Jóvenes con Discapacidad y la Colaboración entre Docentes y Equipos de Apoyo</a:t>
            </a:r>
          </a:p>
        </p:txBody>
      </p:sp>
    </p:spTree>
    <p:extLst>
      <p:ext uri="{BB962C8B-B14F-4D97-AF65-F5344CB8AC3E}">
        <p14:creationId xmlns:p14="http://schemas.microsoft.com/office/powerpoint/2010/main" xmlns="" val="95443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xmlns="" id="{8D243D4D-FAA3-4CFF-84C9-84E7D154DF42}"/>
              </a:ext>
            </a:extLst>
          </p:cNvPr>
          <p:cNvSpPr>
            <a:spLocks noGrp="1"/>
          </p:cNvSpPr>
          <p:nvPr>
            <p:ph type="title"/>
          </p:nvPr>
        </p:nvSpPr>
        <p:spPr>
          <a:xfrm>
            <a:off x="7765775" y="172277"/>
            <a:ext cx="4068416" cy="1569059"/>
          </a:xfrm>
        </p:spPr>
        <p:txBody>
          <a:bodyPr>
            <a:normAutofit/>
          </a:bodyPr>
          <a:lstStyle/>
          <a:p>
            <a:r>
              <a:rPr lang="es-MX" sz="2800" dirty="0"/>
              <a:t>Competencias docentes</a:t>
            </a:r>
          </a:p>
        </p:txBody>
      </p:sp>
      <p:sp>
        <p:nvSpPr>
          <p:cNvPr id="3" name="Marcador de contenido 2">
            <a:extLst>
              <a:ext uri="{FF2B5EF4-FFF2-40B4-BE49-F238E27FC236}">
                <a16:creationId xmlns:a16="http://schemas.microsoft.com/office/drawing/2014/main" xmlns="" id="{3C60503D-568E-4E4F-B51D-94E26AC0E3E4}"/>
              </a:ext>
            </a:extLst>
          </p:cNvPr>
          <p:cNvSpPr>
            <a:spLocks noGrp="1"/>
          </p:cNvSpPr>
          <p:nvPr>
            <p:ph type="body" sz="half" idx="2"/>
          </p:nvPr>
        </p:nvSpPr>
        <p:spPr>
          <a:xfrm>
            <a:off x="7765775" y="1741335"/>
            <a:ext cx="4174434" cy="4944387"/>
          </a:xfrm>
        </p:spPr>
        <p:txBody>
          <a:bodyPr>
            <a:normAutofit/>
          </a:bodyPr>
          <a:lstStyle/>
          <a:p>
            <a:pPr marL="0" indent="0" algn="just">
              <a:buNone/>
            </a:pPr>
            <a:r>
              <a:rPr lang="es-MX" sz="1800" dirty="0"/>
              <a:t>Las ocho competencias contempladas en el perfil docente para la educación media superior son retomadas por el personal del CAM Laboral para identificar y reconocer sus áreas de mejora y para orientar su trayecto formativo en beneficio de su formación personal y profesional.</a:t>
            </a:r>
          </a:p>
          <a:p>
            <a:pPr marL="0" indent="0" algn="just">
              <a:buNone/>
            </a:pPr>
            <a:r>
              <a:rPr lang="es-MX" sz="1800" dirty="0"/>
              <a:t>En torno a cada una de estas competencias, es posible enunciar una serie de atributos que son el referente para el desarrollo del perfil docente en el CAM Laboral y sirven de guía para su práctica profesional:</a:t>
            </a:r>
          </a:p>
        </p:txBody>
      </p:sp>
      <p:grpSp>
        <p:nvGrpSpPr>
          <p:cNvPr id="8" name="Grupo 7">
            <a:extLst>
              <a:ext uri="{FF2B5EF4-FFF2-40B4-BE49-F238E27FC236}">
                <a16:creationId xmlns:a16="http://schemas.microsoft.com/office/drawing/2014/main" xmlns="" id="{85013C69-8D11-4676-9855-AA79E1CFC50E}"/>
              </a:ext>
            </a:extLst>
          </p:cNvPr>
          <p:cNvGrpSpPr/>
          <p:nvPr/>
        </p:nvGrpSpPr>
        <p:grpSpPr>
          <a:xfrm>
            <a:off x="477080" y="172277"/>
            <a:ext cx="6705598" cy="6440557"/>
            <a:chOff x="4664763" y="850616"/>
            <a:chExt cx="5367132" cy="5958525"/>
          </a:xfrm>
        </p:grpSpPr>
        <p:pic>
          <p:nvPicPr>
            <p:cNvPr id="5" name="Imagen 4">
              <a:extLst>
                <a:ext uri="{FF2B5EF4-FFF2-40B4-BE49-F238E27FC236}">
                  <a16:creationId xmlns:a16="http://schemas.microsoft.com/office/drawing/2014/main" xmlns="" id="{A86C9F2D-B87E-446D-8AB4-47CD8CBA4650}"/>
                </a:ext>
              </a:extLst>
            </p:cNvPr>
            <p:cNvPicPr>
              <a:picLocks noChangeAspect="1"/>
            </p:cNvPicPr>
            <p:nvPr/>
          </p:nvPicPr>
          <p:blipFill rotWithShape="1">
            <a:blip r:embed="rId2"/>
            <a:srcRect l="26522" t="17762" r="29456" b="27332"/>
            <a:stretch/>
          </p:blipFill>
          <p:spPr>
            <a:xfrm>
              <a:off x="4664763" y="850616"/>
              <a:ext cx="5367131" cy="3763617"/>
            </a:xfrm>
            <a:prstGeom prst="rect">
              <a:avLst/>
            </a:prstGeom>
          </p:spPr>
        </p:pic>
        <p:pic>
          <p:nvPicPr>
            <p:cNvPr id="7" name="Imagen 6">
              <a:extLst>
                <a:ext uri="{FF2B5EF4-FFF2-40B4-BE49-F238E27FC236}">
                  <a16:creationId xmlns:a16="http://schemas.microsoft.com/office/drawing/2014/main" xmlns="" id="{2F9E798F-0806-4DB2-BF26-B256686A0D94}"/>
                </a:ext>
              </a:extLst>
            </p:cNvPr>
            <p:cNvPicPr>
              <a:picLocks noChangeAspect="1"/>
            </p:cNvPicPr>
            <p:nvPr/>
          </p:nvPicPr>
          <p:blipFill rotWithShape="1">
            <a:blip r:embed="rId3"/>
            <a:srcRect l="28153" t="45094" r="27826" b="22885"/>
            <a:stretch/>
          </p:blipFill>
          <p:spPr>
            <a:xfrm>
              <a:off x="4664764" y="4614233"/>
              <a:ext cx="5367131" cy="2194908"/>
            </a:xfrm>
            <a:prstGeom prst="rect">
              <a:avLst/>
            </a:prstGeom>
          </p:spPr>
        </p:pic>
      </p:grpSp>
    </p:spTree>
    <p:extLst>
      <p:ext uri="{BB962C8B-B14F-4D97-AF65-F5344CB8AC3E}">
        <p14:creationId xmlns:p14="http://schemas.microsoft.com/office/powerpoint/2010/main" xmlns="" val="227816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2AA7AA-77DA-4320-8A54-FF79C1146F26}"/>
              </a:ext>
            </a:extLst>
          </p:cNvPr>
          <p:cNvSpPr>
            <a:spLocks noGrp="1"/>
          </p:cNvSpPr>
          <p:nvPr>
            <p:ph type="title"/>
          </p:nvPr>
        </p:nvSpPr>
        <p:spPr/>
        <p:txBody>
          <a:bodyPr>
            <a:noAutofit/>
          </a:bodyPr>
          <a:lstStyle/>
          <a:p>
            <a:r>
              <a:rPr lang="es-MX" sz="6000" dirty="0"/>
              <a:t>6°</a:t>
            </a:r>
            <a:br>
              <a:rPr lang="es-MX" sz="6000" dirty="0"/>
            </a:br>
            <a:r>
              <a:rPr lang="es-MX" sz="6000" dirty="0"/>
              <a:t/>
            </a:r>
            <a:br>
              <a:rPr lang="es-MX" sz="6000" dirty="0"/>
            </a:br>
            <a:r>
              <a:rPr lang="es-MX" sz="6000" dirty="0"/>
              <a:t>Vinculación con la Familia y la Comunidad</a:t>
            </a:r>
          </a:p>
        </p:txBody>
      </p:sp>
      <p:sp>
        <p:nvSpPr>
          <p:cNvPr id="3" name="Marcador de texto 2">
            <a:extLst>
              <a:ext uri="{FF2B5EF4-FFF2-40B4-BE49-F238E27FC236}">
                <a16:creationId xmlns:a16="http://schemas.microsoft.com/office/drawing/2014/main" xmlns="" id="{47D7C407-38E5-495D-8A6D-15907679BEF1}"/>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xmlns="" val="4224052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290FF4-3F5F-4FF3-8191-C3418460A488}"/>
              </a:ext>
            </a:extLst>
          </p:cNvPr>
          <p:cNvSpPr>
            <a:spLocks noGrp="1"/>
          </p:cNvSpPr>
          <p:nvPr>
            <p:ph type="title"/>
          </p:nvPr>
        </p:nvSpPr>
        <p:spPr/>
        <p:txBody>
          <a:bodyPr>
            <a:noAutofit/>
          </a:bodyPr>
          <a:lstStyle/>
          <a:p>
            <a:r>
              <a:rPr lang="es-MX" sz="2400" dirty="0"/>
              <a:t>Las acciones a través de las cuales los padres, madres de familia o tutores participan en la escuela, los talleres, la comunidad y la familia son:</a:t>
            </a:r>
          </a:p>
        </p:txBody>
      </p:sp>
      <p:sp>
        <p:nvSpPr>
          <p:cNvPr id="3" name="Marcador de contenido 2">
            <a:extLst>
              <a:ext uri="{FF2B5EF4-FFF2-40B4-BE49-F238E27FC236}">
                <a16:creationId xmlns:a16="http://schemas.microsoft.com/office/drawing/2014/main" xmlns="" id="{88183365-A7BD-441C-876D-7703244EC529}"/>
              </a:ext>
            </a:extLst>
          </p:cNvPr>
          <p:cNvSpPr>
            <a:spLocks noGrp="1"/>
          </p:cNvSpPr>
          <p:nvPr>
            <p:ph idx="1"/>
          </p:nvPr>
        </p:nvSpPr>
        <p:spPr>
          <a:xfrm>
            <a:off x="1251677" y="1632204"/>
            <a:ext cx="10370479" cy="4967379"/>
          </a:xfrm>
        </p:spPr>
        <p:txBody>
          <a:bodyPr/>
          <a:lstStyle/>
          <a:p>
            <a:pPr algn="just"/>
            <a:r>
              <a:rPr lang="es-MX" dirty="0"/>
              <a:t>En el ámbito de la escuela </a:t>
            </a:r>
          </a:p>
          <a:p>
            <a:pPr lvl="1" algn="just"/>
            <a:r>
              <a:rPr lang="es-MX" dirty="0"/>
              <a:t>Fortalecer las acciones y el rol corresponsable de los padres y madres de familia con el CAM, así como la comunicación y vinculación.</a:t>
            </a:r>
          </a:p>
          <a:p>
            <a:pPr lvl="1" algn="just"/>
            <a:r>
              <a:rPr lang="es-MX" dirty="0"/>
              <a:t>Conocer las orientaciones asociadas al cumplimiento de actividades pedagógicas, programas de apoyo, así como las acciones dirigidas a los padres, madres de familia y tutores. </a:t>
            </a:r>
          </a:p>
          <a:p>
            <a:pPr lvl="1" algn="just"/>
            <a:r>
              <a:rPr lang="es-MX" dirty="0"/>
              <a:t>Reconocer los procesos relacionados con prácticas laborales y formación en escenarios productivos, así como facilitar los procesos de formación de manera que se consolide la inclusión escolar y laboral de sus hijos o hijas. </a:t>
            </a:r>
          </a:p>
          <a:p>
            <a:pPr lvl="1" algn="just"/>
            <a:r>
              <a:rPr lang="es-MX" dirty="0"/>
              <a:t>Establecer entre el personal de la escuela, padres y madres de familia y personas de la comunidad procesos de colaboración para la toma de decisiones en la planificación de la escuela en el nivel de contribución correspondiente a cada quien.</a:t>
            </a:r>
          </a:p>
        </p:txBody>
      </p:sp>
    </p:spTree>
    <p:extLst>
      <p:ext uri="{BB962C8B-B14F-4D97-AF65-F5344CB8AC3E}">
        <p14:creationId xmlns:p14="http://schemas.microsoft.com/office/powerpoint/2010/main" xmlns="" val="3441695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739A0A7-23B1-4CF3-81E4-931545EF0AAB}"/>
              </a:ext>
            </a:extLst>
          </p:cNvPr>
          <p:cNvSpPr>
            <a:spLocks noGrp="1"/>
          </p:cNvSpPr>
          <p:nvPr>
            <p:ph idx="1"/>
          </p:nvPr>
        </p:nvSpPr>
        <p:spPr>
          <a:xfrm>
            <a:off x="1132407" y="284922"/>
            <a:ext cx="10529505" cy="6208643"/>
          </a:xfrm>
        </p:spPr>
        <p:txBody>
          <a:bodyPr/>
          <a:lstStyle/>
          <a:p>
            <a:r>
              <a:rPr lang="es-MX" dirty="0"/>
              <a:t>En el ámbito de los talleres </a:t>
            </a:r>
          </a:p>
          <a:p>
            <a:pPr lvl="1"/>
            <a:r>
              <a:rPr lang="es-MX" dirty="0"/>
              <a:t>Conocer los procesos pedagógicos y los propósitos educativos, a fin de fortalecer las acciones realizadas por la escuela en la formación de sus hijos o hijas. </a:t>
            </a:r>
          </a:p>
          <a:p>
            <a:pPr lvl="1"/>
            <a:r>
              <a:rPr lang="es-MX" dirty="0"/>
              <a:t>Contribuir en los procesos que enriquezcan la enseñanza y la colaboración a través de los insumos o materiales requeridos. </a:t>
            </a:r>
          </a:p>
          <a:p>
            <a:pPr lvl="1"/>
            <a:r>
              <a:rPr lang="es-MX" dirty="0"/>
              <a:t>Solicitar información de los logros y de las dificultades que se presenten con sus hijos e hijas, en función de los procesos de formación. </a:t>
            </a:r>
          </a:p>
          <a:p>
            <a:pPr lvl="1"/>
            <a:r>
              <a:rPr lang="es-MX" dirty="0"/>
              <a:t>Brindar asistencia y colaboración en las acciones pedagógicas que requieran de su apoyo. </a:t>
            </a:r>
          </a:p>
          <a:p>
            <a:r>
              <a:rPr lang="es-MX" dirty="0"/>
              <a:t>Con la comunidad </a:t>
            </a:r>
          </a:p>
          <a:p>
            <a:pPr lvl="1"/>
            <a:r>
              <a:rPr lang="es-MX" dirty="0"/>
              <a:t>Promover la participación de personas o grupos de la comunidad en las acciones que prioriza la escuela en su planeación a fin de impulsar el apoyo a la escuela en la resolución de necesidades. </a:t>
            </a:r>
          </a:p>
          <a:p>
            <a:pPr lvl="1"/>
            <a:r>
              <a:rPr lang="es-MX" dirty="0"/>
              <a:t>Promover con sus hijos e hijas, acciones que contribuyan en su autonomía a través del conocimiento y uso de los recursos y servicios que ofrece el contexto inmediato. </a:t>
            </a:r>
          </a:p>
          <a:p>
            <a:r>
              <a:rPr lang="es-MX" dirty="0"/>
              <a:t>En el contexto familiar </a:t>
            </a:r>
          </a:p>
          <a:p>
            <a:pPr lvl="1"/>
            <a:r>
              <a:rPr lang="es-MX" dirty="0"/>
              <a:t>Promover que la familia, en colaboración con la escuela, fortalezcan las competencias desarrolladas a través de actividades cotidianas, situación que demanda la vinculación y comunicación con la escuela y los docentes.</a:t>
            </a:r>
          </a:p>
        </p:txBody>
      </p:sp>
    </p:spTree>
    <p:extLst>
      <p:ext uri="{BB962C8B-B14F-4D97-AF65-F5344CB8AC3E}">
        <p14:creationId xmlns:p14="http://schemas.microsoft.com/office/powerpoint/2010/main" xmlns="" val="22240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4F498A-7452-4594-98E8-400128127318}"/>
              </a:ext>
            </a:extLst>
          </p:cNvPr>
          <p:cNvSpPr>
            <a:spLocks noGrp="1"/>
          </p:cNvSpPr>
          <p:nvPr>
            <p:ph type="title"/>
          </p:nvPr>
        </p:nvSpPr>
        <p:spPr/>
        <p:txBody>
          <a:bodyPr/>
          <a:lstStyle/>
          <a:p>
            <a:r>
              <a:rPr lang="es-MX" dirty="0"/>
              <a:t>Referencia</a:t>
            </a:r>
          </a:p>
        </p:txBody>
      </p:sp>
      <p:sp>
        <p:nvSpPr>
          <p:cNvPr id="3" name="Marcador de contenido 2">
            <a:extLst>
              <a:ext uri="{FF2B5EF4-FFF2-40B4-BE49-F238E27FC236}">
                <a16:creationId xmlns:a16="http://schemas.microsoft.com/office/drawing/2014/main" xmlns="" id="{B1680947-F886-4C38-A4AA-B851C1D9E17B}"/>
              </a:ext>
            </a:extLst>
          </p:cNvPr>
          <p:cNvSpPr>
            <a:spLocks noGrp="1"/>
          </p:cNvSpPr>
          <p:nvPr>
            <p:ph idx="1"/>
          </p:nvPr>
        </p:nvSpPr>
        <p:spPr/>
        <p:txBody>
          <a:bodyPr/>
          <a:lstStyle/>
          <a:p>
            <a:pPr marL="0" indent="0">
              <a:buNone/>
            </a:pPr>
            <a:r>
              <a:rPr lang="es-MX" dirty="0"/>
              <a:t>DIRECCIÓN DE EDUCACIÓN ESPECIAL (2011). Actualización 2011: Centro de Atención Múltiple Laboral Atención educativa para adolescentes y jóvenes con discapacidad. México, D.F. Recuperado de: </a:t>
            </a:r>
            <a:r>
              <a:rPr lang="es-MX" dirty="0">
                <a:hlinkClick r:id="rId2"/>
              </a:rPr>
              <a:t>http://ripei.org/publicaciones/?p=631</a:t>
            </a:r>
            <a:endParaRPr lang="es-MX" dirty="0"/>
          </a:p>
          <a:p>
            <a:pPr marL="0" indent="0">
              <a:buNone/>
            </a:pPr>
            <a:endParaRPr lang="es-MX" dirty="0"/>
          </a:p>
        </p:txBody>
      </p:sp>
    </p:spTree>
    <p:extLst>
      <p:ext uri="{BB962C8B-B14F-4D97-AF65-F5344CB8AC3E}">
        <p14:creationId xmlns:p14="http://schemas.microsoft.com/office/powerpoint/2010/main" xmlns="" val="11183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112B4B-04C4-4385-8971-59B6AE636AEA}"/>
              </a:ext>
            </a:extLst>
          </p:cNvPr>
          <p:cNvSpPr>
            <a:spLocks noGrp="1"/>
          </p:cNvSpPr>
          <p:nvPr>
            <p:ph type="title"/>
          </p:nvPr>
        </p:nvSpPr>
        <p:spPr/>
        <p:txBody>
          <a:bodyPr/>
          <a:lstStyle/>
          <a:p>
            <a:r>
              <a:rPr lang="es-MX" dirty="0"/>
              <a:t>Objetivo</a:t>
            </a:r>
          </a:p>
        </p:txBody>
      </p:sp>
      <p:sp>
        <p:nvSpPr>
          <p:cNvPr id="3" name="Marcador de contenido 2">
            <a:extLst>
              <a:ext uri="{FF2B5EF4-FFF2-40B4-BE49-F238E27FC236}">
                <a16:creationId xmlns:a16="http://schemas.microsoft.com/office/drawing/2014/main" xmlns="" id="{9100234B-7ABC-424D-A176-7A821B631B12}"/>
              </a:ext>
            </a:extLst>
          </p:cNvPr>
          <p:cNvSpPr>
            <a:spLocks noGrp="1"/>
          </p:cNvSpPr>
          <p:nvPr>
            <p:ph idx="1"/>
          </p:nvPr>
        </p:nvSpPr>
        <p:spPr/>
        <p:txBody>
          <a:bodyPr/>
          <a:lstStyle/>
          <a:p>
            <a:pPr marL="0" indent="0" algn="ctr">
              <a:buNone/>
            </a:pPr>
            <a:r>
              <a:rPr lang="es-MX" dirty="0"/>
              <a:t>Se circunscribe a que sus alumnos y sus alumnas desarrollen de manera integral sus competencias básicas, ciudadanas y laborales (generales y específicas), impulsando al mismo tiempo el fortalecimiento de su autonomía, su autodeterminación, su inclusión social y su transición hacia la vida adulta. </a:t>
            </a:r>
          </a:p>
        </p:txBody>
      </p:sp>
    </p:spTree>
    <p:extLst>
      <p:ext uri="{BB962C8B-B14F-4D97-AF65-F5344CB8AC3E}">
        <p14:creationId xmlns:p14="http://schemas.microsoft.com/office/powerpoint/2010/main" xmlns="" val="208198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E9545F3-08C8-4BFE-9131-8BC111572695}"/>
              </a:ext>
            </a:extLst>
          </p:cNvPr>
          <p:cNvSpPr>
            <a:spLocks noGrp="1"/>
          </p:cNvSpPr>
          <p:nvPr>
            <p:ph type="title"/>
          </p:nvPr>
        </p:nvSpPr>
        <p:spPr/>
        <p:txBody>
          <a:bodyPr/>
          <a:lstStyle/>
          <a:p>
            <a:r>
              <a:rPr lang="es-MX" dirty="0"/>
              <a:t>Etapas del trayecto formativo</a:t>
            </a:r>
          </a:p>
        </p:txBody>
      </p:sp>
      <p:pic>
        <p:nvPicPr>
          <p:cNvPr id="4" name="Marcador de contenido 3">
            <a:extLst>
              <a:ext uri="{FF2B5EF4-FFF2-40B4-BE49-F238E27FC236}">
                <a16:creationId xmlns:a16="http://schemas.microsoft.com/office/drawing/2014/main" xmlns="" id="{0BD36627-3F99-4598-897A-0CCE9C228E4C}"/>
              </a:ext>
            </a:extLst>
          </p:cNvPr>
          <p:cNvPicPr>
            <a:picLocks noGrp="1" noChangeAspect="1"/>
          </p:cNvPicPr>
          <p:nvPr>
            <p:ph idx="1"/>
          </p:nvPr>
        </p:nvPicPr>
        <p:blipFill rotWithShape="1">
          <a:blip r:embed="rId2">
            <a:extLst>
              <a:ext uri="{BEBA8EAE-BF5A-486C-A8C5-ECC9F3942E4B}">
                <a14:imgProps xmlns:a14="http://schemas.microsoft.com/office/drawing/2010/main" xmlns="">
                  <a14:imgLayer r:embed="rId3">
                    <a14:imgEffect>
                      <a14:sharpenSoften amount="25000"/>
                    </a14:imgEffect>
                    <a14:imgEffect>
                      <a14:brightnessContrast bright="-20000" contrast="40000"/>
                    </a14:imgEffect>
                  </a14:imgLayer>
                </a14:imgProps>
              </a:ext>
            </a:extLst>
          </a:blip>
          <a:srcRect l="16466" t="58484" r="12874" b="12870"/>
          <a:stretch/>
        </p:blipFill>
        <p:spPr>
          <a:xfrm>
            <a:off x="1577989" y="1510748"/>
            <a:ext cx="9362333" cy="4699824"/>
          </a:xfrm>
          <a:prstGeom prst="rect">
            <a:avLst/>
          </a:prstGeom>
        </p:spPr>
      </p:pic>
    </p:spTree>
    <p:extLst>
      <p:ext uri="{BB962C8B-B14F-4D97-AF65-F5344CB8AC3E}">
        <p14:creationId xmlns:p14="http://schemas.microsoft.com/office/powerpoint/2010/main" xmlns="" val="342304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387A4C-0C40-43BC-BF7A-BD7CA068FB56}"/>
              </a:ext>
            </a:extLst>
          </p:cNvPr>
          <p:cNvSpPr>
            <a:spLocks noGrp="1"/>
          </p:cNvSpPr>
          <p:nvPr>
            <p:ph type="title"/>
          </p:nvPr>
        </p:nvSpPr>
        <p:spPr>
          <a:xfrm>
            <a:off x="3203172" y="928114"/>
            <a:ext cx="8670775" cy="5340164"/>
          </a:xfrm>
        </p:spPr>
        <p:txBody>
          <a:bodyPr>
            <a:noAutofit/>
          </a:bodyPr>
          <a:lstStyle/>
          <a:p>
            <a:r>
              <a:rPr lang="es-MX" sz="4400" dirty="0"/>
              <a:t>1°</a:t>
            </a:r>
            <a:br>
              <a:rPr lang="es-MX" sz="4400" dirty="0"/>
            </a:br>
            <a:r>
              <a:rPr lang="es-MX" sz="4400" dirty="0"/>
              <a:t/>
            </a:r>
            <a:br>
              <a:rPr lang="es-MX" sz="4400" dirty="0"/>
            </a:br>
            <a:r>
              <a:rPr lang="es-MX" sz="4400" dirty="0"/>
              <a:t/>
            </a:r>
            <a:br>
              <a:rPr lang="es-MX" sz="4400" dirty="0"/>
            </a:br>
            <a:r>
              <a:rPr lang="es-MX" sz="4400" dirty="0"/>
              <a:t>Marcos de Referencia para la Atención Educativa de Jóvenes con Discapacidad en el CAM Laboral</a:t>
            </a:r>
          </a:p>
        </p:txBody>
      </p:sp>
    </p:spTree>
    <p:extLst>
      <p:ext uri="{BB962C8B-B14F-4D97-AF65-F5344CB8AC3E}">
        <p14:creationId xmlns:p14="http://schemas.microsoft.com/office/powerpoint/2010/main" xmlns="" val="3360677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476D27B-F892-4B6D-B5E5-FDDB1A636418}"/>
              </a:ext>
            </a:extLst>
          </p:cNvPr>
          <p:cNvSpPr>
            <a:spLocks noGrp="1"/>
          </p:cNvSpPr>
          <p:nvPr>
            <p:ph type="title"/>
          </p:nvPr>
        </p:nvSpPr>
        <p:spPr/>
        <p:txBody>
          <a:bodyPr>
            <a:noAutofit/>
          </a:bodyPr>
          <a:lstStyle/>
          <a:p>
            <a:r>
              <a:rPr lang="es-MX" sz="4400" dirty="0"/>
              <a:t>Modelo de Atención de los Servicios de Educación Especial. CAM y USAER 2011 (MASEE 2011)</a:t>
            </a:r>
          </a:p>
        </p:txBody>
      </p:sp>
      <p:sp>
        <p:nvSpPr>
          <p:cNvPr id="3" name="Marcador de contenido 2">
            <a:extLst>
              <a:ext uri="{FF2B5EF4-FFF2-40B4-BE49-F238E27FC236}">
                <a16:creationId xmlns:a16="http://schemas.microsoft.com/office/drawing/2014/main" xmlns="" id="{4DB1F643-0601-4692-8B7F-AADE596AA2D9}"/>
              </a:ext>
            </a:extLst>
          </p:cNvPr>
          <p:cNvSpPr>
            <a:spLocks noGrp="1"/>
          </p:cNvSpPr>
          <p:nvPr>
            <p:ph idx="1"/>
          </p:nvPr>
        </p:nvSpPr>
        <p:spPr>
          <a:xfrm>
            <a:off x="1251678" y="2537793"/>
            <a:ext cx="10178322" cy="4189614"/>
          </a:xfrm>
        </p:spPr>
        <p:txBody>
          <a:bodyPr/>
          <a:lstStyle/>
          <a:p>
            <a:pPr marL="0" indent="0" algn="just">
              <a:buNone/>
            </a:pPr>
            <a:r>
              <a:rPr lang="es-MX" dirty="0"/>
              <a:t>Sustenta sus políticas, sus procesos, sus acciones, posturas y decisiones en tres coordenadas teóricas fundamentales: </a:t>
            </a:r>
          </a:p>
          <a:p>
            <a:pPr algn="just"/>
            <a:r>
              <a:rPr lang="es-MX" dirty="0"/>
              <a:t>La Educación Inclusiva, por la que se reconoce el derecho fundamental de niños, niñas, adolescentes y jóvenes a una educación para todos y en igualdad de condiciones. </a:t>
            </a:r>
          </a:p>
          <a:p>
            <a:pPr algn="just"/>
            <a:r>
              <a:rPr lang="es-MX" dirty="0"/>
              <a:t>El Modelo de Gestión Educativa Estratégica (MGEE) por el cual se alienta a los servicios educativos hacia la renovación y fortalecimiento de su organización, de sus formas de ejercer el liderazgo y de vincularse con las familias y con la comunidad.</a:t>
            </a:r>
          </a:p>
          <a:p>
            <a:pPr algn="just"/>
            <a:r>
              <a:rPr lang="es-MX" dirty="0"/>
              <a:t>La Articulación de la Educación Básica en el marco de su Reforma Integral (RIEB), que apuntala hacia la mejora de la calidad de la enseñanza y del logro educativo de toda la población estudiantil. </a:t>
            </a:r>
          </a:p>
        </p:txBody>
      </p:sp>
    </p:spTree>
    <p:extLst>
      <p:ext uri="{BB962C8B-B14F-4D97-AF65-F5344CB8AC3E}">
        <p14:creationId xmlns:p14="http://schemas.microsoft.com/office/powerpoint/2010/main" xmlns="" val="200342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71CE99-11F8-4578-83D4-EDC95CE30D30}"/>
              </a:ext>
            </a:extLst>
          </p:cNvPr>
          <p:cNvSpPr>
            <a:spLocks noGrp="1"/>
          </p:cNvSpPr>
          <p:nvPr>
            <p:ph type="title"/>
          </p:nvPr>
        </p:nvSpPr>
        <p:spPr/>
        <p:txBody>
          <a:bodyPr/>
          <a:lstStyle/>
          <a:p>
            <a:r>
              <a:rPr lang="es-MX" dirty="0"/>
              <a:t>La trascendencia de la oferta educativa del CAM Laboral</a:t>
            </a:r>
          </a:p>
        </p:txBody>
      </p:sp>
      <p:sp>
        <p:nvSpPr>
          <p:cNvPr id="3" name="Marcador de contenido 2">
            <a:extLst>
              <a:ext uri="{FF2B5EF4-FFF2-40B4-BE49-F238E27FC236}">
                <a16:creationId xmlns:a16="http://schemas.microsoft.com/office/drawing/2014/main" xmlns="" id="{3F6173B9-9BF3-41E2-AC81-6945E11DD04F}"/>
              </a:ext>
            </a:extLst>
          </p:cNvPr>
          <p:cNvSpPr>
            <a:spLocks noGrp="1"/>
          </p:cNvSpPr>
          <p:nvPr>
            <p:ph idx="1"/>
          </p:nvPr>
        </p:nvSpPr>
        <p:spPr>
          <a:xfrm>
            <a:off x="1251678" y="3173897"/>
            <a:ext cx="10178322" cy="2697483"/>
          </a:xfrm>
        </p:spPr>
        <p:txBody>
          <a:bodyPr/>
          <a:lstStyle/>
          <a:p>
            <a:pPr algn="just"/>
            <a:r>
              <a:rPr lang="es-MX" dirty="0"/>
              <a:t>Radica en que su propuesta curricular establece una continuidad con el Plan de estudios 2011 de la Educación Básica. </a:t>
            </a:r>
          </a:p>
          <a:p>
            <a:pPr algn="just"/>
            <a:r>
              <a:rPr lang="es-MX" dirty="0"/>
              <a:t>Pone especial énfasis en el desarrollo de competencias laborales; </a:t>
            </a:r>
          </a:p>
          <a:p>
            <a:pPr algn="just"/>
            <a:r>
              <a:rPr lang="es-MX" dirty="0"/>
              <a:t>Continúa la línea establecida en los principios de la educación inclusiva  </a:t>
            </a:r>
          </a:p>
          <a:p>
            <a:pPr algn="just"/>
            <a:r>
              <a:rPr lang="es-MX" dirty="0"/>
              <a:t>Promueve la transformación de las prácticas docentes orientándolas a brindar una atención educativa a todos los estudiantes en igualdad de oportunidades. </a:t>
            </a:r>
          </a:p>
        </p:txBody>
      </p:sp>
    </p:spTree>
    <p:extLst>
      <p:ext uri="{BB962C8B-B14F-4D97-AF65-F5344CB8AC3E}">
        <p14:creationId xmlns:p14="http://schemas.microsoft.com/office/powerpoint/2010/main" xmlns="" val="348147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7EC3B3-0480-4BAF-907F-2AE0EA3EBA70}"/>
              </a:ext>
            </a:extLst>
          </p:cNvPr>
          <p:cNvSpPr>
            <a:spLocks noGrp="1"/>
          </p:cNvSpPr>
          <p:nvPr>
            <p:ph type="title"/>
          </p:nvPr>
        </p:nvSpPr>
        <p:spPr>
          <a:xfrm>
            <a:off x="3083904" y="535049"/>
            <a:ext cx="8187071" cy="3543292"/>
          </a:xfrm>
        </p:spPr>
        <p:txBody>
          <a:bodyPr>
            <a:noAutofit/>
          </a:bodyPr>
          <a:lstStyle/>
          <a:p>
            <a:r>
              <a:rPr lang="es-MX" sz="6600" dirty="0"/>
              <a:t>2°</a:t>
            </a:r>
            <a:br>
              <a:rPr lang="es-MX" sz="6600" dirty="0"/>
            </a:br>
            <a:r>
              <a:rPr lang="es-MX" sz="6600" dirty="0"/>
              <a:t/>
            </a:r>
            <a:br>
              <a:rPr lang="es-MX" sz="6600" dirty="0"/>
            </a:br>
            <a:r>
              <a:rPr lang="es-MX" sz="6600" dirty="0"/>
              <a:t>Oferta Educativa</a:t>
            </a:r>
          </a:p>
        </p:txBody>
      </p:sp>
      <p:sp>
        <p:nvSpPr>
          <p:cNvPr id="3" name="Marcador de texto 2">
            <a:extLst>
              <a:ext uri="{FF2B5EF4-FFF2-40B4-BE49-F238E27FC236}">
                <a16:creationId xmlns:a16="http://schemas.microsoft.com/office/drawing/2014/main" xmlns="" id="{9390444D-AC6D-4E16-A7F2-4B6BD3F67FEA}"/>
              </a:ext>
            </a:extLst>
          </p:cNvPr>
          <p:cNvSpPr>
            <a:spLocks noGrp="1"/>
          </p:cNvSpPr>
          <p:nvPr>
            <p:ph type="body" idx="1"/>
          </p:nvPr>
        </p:nvSpPr>
        <p:spPr/>
        <p:txBody>
          <a:bodyPr/>
          <a:lstStyle/>
          <a:p>
            <a:endParaRPr lang="es-MX"/>
          </a:p>
        </p:txBody>
      </p:sp>
    </p:spTree>
    <p:extLst>
      <p:ext uri="{BB962C8B-B14F-4D97-AF65-F5344CB8AC3E}">
        <p14:creationId xmlns:p14="http://schemas.microsoft.com/office/powerpoint/2010/main" xmlns="" val="3356123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2FA54AB9-C370-477B-8B99-C444F0C9D3D3}"/>
              </a:ext>
            </a:extLst>
          </p:cNvPr>
          <p:cNvSpPr>
            <a:spLocks noGrp="1"/>
          </p:cNvSpPr>
          <p:nvPr>
            <p:ph type="title"/>
          </p:nvPr>
        </p:nvSpPr>
        <p:spPr/>
        <p:txBody>
          <a:bodyPr/>
          <a:lstStyle/>
          <a:p>
            <a:r>
              <a:rPr lang="es-MX" dirty="0"/>
              <a:t>Universo de atención</a:t>
            </a:r>
          </a:p>
        </p:txBody>
      </p:sp>
      <p:sp>
        <p:nvSpPr>
          <p:cNvPr id="5" name="Marcador de contenido 4">
            <a:extLst>
              <a:ext uri="{FF2B5EF4-FFF2-40B4-BE49-F238E27FC236}">
                <a16:creationId xmlns:a16="http://schemas.microsoft.com/office/drawing/2014/main" xmlns="" id="{836E68E7-B3B8-47CB-A763-911C797B4396}"/>
              </a:ext>
            </a:extLst>
          </p:cNvPr>
          <p:cNvSpPr>
            <a:spLocks noGrp="1"/>
          </p:cNvSpPr>
          <p:nvPr>
            <p:ph idx="1"/>
          </p:nvPr>
        </p:nvSpPr>
        <p:spPr/>
        <p:txBody>
          <a:bodyPr/>
          <a:lstStyle/>
          <a:p>
            <a:r>
              <a:rPr lang="es-MX" dirty="0"/>
              <a:t>Niñas, niños y jóvenes con discapacidad, discapacidad múltiple o trastornos graves del desarrollo, condiciones que dificultan su ingreso en escuelas regulares. </a:t>
            </a:r>
          </a:p>
          <a:p>
            <a:r>
              <a:rPr lang="es-MX" dirty="0"/>
              <a:t>Así mismo ofrece formación para la vida y el trabajo para alumnos y alumnas de 15 a 22 años de edad con discapacidad.</a:t>
            </a:r>
          </a:p>
        </p:txBody>
      </p:sp>
      <p:pic>
        <p:nvPicPr>
          <p:cNvPr id="8" name="Imagen 7">
            <a:extLst>
              <a:ext uri="{FF2B5EF4-FFF2-40B4-BE49-F238E27FC236}">
                <a16:creationId xmlns:a16="http://schemas.microsoft.com/office/drawing/2014/main" xmlns="" id="{5AB7CE89-A497-4DDE-BCB7-A29EF59E3394}"/>
              </a:ext>
            </a:extLst>
          </p:cNvPr>
          <p:cNvPicPr>
            <a:picLocks noChangeAspect="1"/>
          </p:cNvPicPr>
          <p:nvPr/>
        </p:nvPicPr>
        <p:blipFill rotWithShape="1">
          <a:blip r:embed="rId2"/>
          <a:srcRect b="11633"/>
          <a:stretch/>
        </p:blipFill>
        <p:spPr>
          <a:xfrm>
            <a:off x="5539408" y="3730014"/>
            <a:ext cx="4601817" cy="2904627"/>
          </a:xfrm>
          <a:prstGeom prst="rect">
            <a:avLst/>
          </a:prstGeom>
        </p:spPr>
      </p:pic>
    </p:spTree>
    <p:extLst>
      <p:ext uri="{BB962C8B-B14F-4D97-AF65-F5344CB8AC3E}">
        <p14:creationId xmlns:p14="http://schemas.microsoft.com/office/powerpoint/2010/main" xmlns="" val="2215668998"/>
      </p:ext>
    </p:extLst>
  </p:cSld>
  <p:clrMapOvr>
    <a:masterClrMapping/>
  </p:clrMapOvr>
</p:sld>
</file>

<file path=ppt/theme/theme1.xml><?xml version="1.0" encoding="utf-8"?>
<a:theme xmlns:a="http://schemas.openxmlformats.org/drawingml/2006/main" name="Distintivo">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TM10001106[[fn=Distintivo]]</Template>
  <TotalTime>2477</TotalTime>
  <Words>1877</Words>
  <Application>Microsoft Office PowerPoint</Application>
  <PresentationFormat>Custom</PresentationFormat>
  <Paragraphs>73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Distintivo</vt:lpstr>
      <vt:lpstr>CAM Laboral</vt:lpstr>
      <vt:lpstr>Slide 2</vt:lpstr>
      <vt:lpstr>Objetivo</vt:lpstr>
      <vt:lpstr>Etapas del trayecto formativo</vt:lpstr>
      <vt:lpstr>1°   Marcos de Referencia para la Atención Educativa de Jóvenes con Discapacidad en el CAM Laboral</vt:lpstr>
      <vt:lpstr>Modelo de Atención de los Servicios de Educación Especial. CAM y USAER 2011 (MASEE 2011)</vt:lpstr>
      <vt:lpstr>La trascendencia de la oferta educativa del CAM Laboral</vt:lpstr>
      <vt:lpstr>2°  Oferta Educativa</vt:lpstr>
      <vt:lpstr>Universo de atención</vt:lpstr>
      <vt:lpstr>Estructura organizativa del CAM Laboral</vt:lpstr>
      <vt:lpstr>Competencias</vt:lpstr>
      <vt:lpstr>Mapa curricular</vt:lpstr>
      <vt:lpstr>Perfil de egreso</vt:lpstr>
      <vt:lpstr>3°  El Proceso de Formación para la Vida y el Trabajo</vt:lpstr>
      <vt:lpstr>fases por las que transitan los alumnos y las alumnas:</vt:lpstr>
      <vt:lpstr>4°  El Enfoque Formativo de la Evaluación y el Proceso de Planeación Didáctica</vt:lpstr>
      <vt:lpstr>Evaluación</vt:lpstr>
      <vt:lpstr>Metodología de evaluación </vt:lpstr>
      <vt:lpstr>Slide 19</vt:lpstr>
      <vt:lpstr>Planeación didáctica</vt:lpstr>
      <vt:lpstr>5°  Competencias Docentes en la Formación de Jóvenes con Discapacidad y la Colaboración entre Docentes y Equipos de Apoyo</vt:lpstr>
      <vt:lpstr>Competencias docentes</vt:lpstr>
      <vt:lpstr>6°  Vinculación con la Familia y la Comunidad</vt:lpstr>
      <vt:lpstr>Las acciones a través de las cuales los padres, madres de familia o tutores participan en la escuela, los talleres, la comunidad y la familia son:</vt:lpstr>
      <vt:lpstr>Slide 25</vt:lpstr>
      <vt:lpstr>Referencia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 Laboral</dc:title>
  <dc:creator>Natalia Palafox</dc:creator>
  <cp:lastModifiedBy>admin</cp:lastModifiedBy>
  <cp:revision>23</cp:revision>
  <dcterms:created xsi:type="dcterms:W3CDTF">2018-05-07T21:38:33Z</dcterms:created>
  <dcterms:modified xsi:type="dcterms:W3CDTF">2018-05-21T01:53:29Z</dcterms:modified>
</cp:coreProperties>
</file>