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4044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9344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560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9982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0654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2982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1832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88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9529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4987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7686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17AEB-4FBC-0B47-9133-F842C21D955A}" type="datetimeFigureOut">
              <a:rPr lang="es-US" smtClean="0"/>
              <a:t>1/30/2017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A99A-FB63-AF49-ACF2-BCC7C9CCAC0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7430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US"/>
              <a:t>Modelo deAtención de los Servicios de Educación Especial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327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Políticas Educativas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1672" cy="726189"/>
          </a:xfrm>
        </p:spPr>
        <p:txBody>
          <a:bodyPr/>
          <a:lstStyle/>
          <a:p>
            <a:r>
              <a:rPr lang="es-US"/>
              <a:t>Estas politicas pretenden mejorar los sistemas educativos.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329070" y="2686750"/>
            <a:ext cx="100247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sz="2000"/>
              <a:t>Politicas internacionales.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US" sz="2000"/>
              <a:t>Son reflejo de preocupaciones y necesidades de la comunidad.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US" sz="2000"/>
              <a:t>Educacion para todos, es un programa con una vision amplia de la educacion basica.</a:t>
            </a:r>
          </a:p>
          <a:p>
            <a:pPr algn="l"/>
            <a:r>
              <a:rPr lang="es-US" sz="2000"/>
              <a:t> Reconoce las barreras sociales. </a:t>
            </a:r>
          </a:p>
          <a:p>
            <a:pPr algn="l"/>
            <a:r>
              <a:rPr lang="es-US" sz="2000"/>
              <a:t>Busca igualdad e inclusion.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US" sz="2000"/>
              <a:t>Existen 4 pilares basicos para aprender: </a:t>
            </a:r>
          </a:p>
          <a:p>
            <a:pPr algn="l"/>
            <a:r>
              <a:rPr lang="es-US" sz="2000"/>
              <a:t>Aprender a conocer.</a:t>
            </a:r>
            <a:endParaRPr lang="es-US" sz="2000"/>
          </a:p>
          <a:p>
            <a:pPr algn="l"/>
            <a:r>
              <a:rPr lang="es-US" sz="2000"/>
              <a:t>Aprender a hacer.</a:t>
            </a:r>
          </a:p>
          <a:p>
            <a:pPr algn="l"/>
            <a:r>
              <a:rPr lang="es-US" sz="2000"/>
              <a:t>Aprender a vivir juntos</a:t>
            </a:r>
            <a:r>
              <a:rPr lang="es-US" sz="2000"/>
              <a:t>.</a:t>
            </a:r>
          </a:p>
          <a:p>
            <a:pPr algn="l"/>
            <a:r>
              <a:rPr lang="es-US" sz="2000"/>
              <a:t>Aprender a ser.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s-US" sz="2000"/>
          </a:p>
        </p:txBody>
      </p:sp>
    </p:spTree>
    <p:extLst>
      <p:ext uri="{BB962C8B-B14F-4D97-AF65-F5344CB8AC3E}">
        <p14:creationId xmlns:p14="http://schemas.microsoft.com/office/powerpoint/2010/main" val="374880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S" sz="2400" b="1"/>
              <a:t>Politicas educativas, a nivel nacional.</a:t>
            </a:r>
            <a:endParaRPr lang="es-US" sz="2400" b="1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S" sz="2000"/>
              <a:t>El eje vertebral de las polticas educativas es la: educacion para todos.</a:t>
            </a:r>
          </a:p>
          <a:p>
            <a:r>
              <a:rPr lang="es-US" sz="2000"/>
              <a:t>Por ende se basa en el concepto de igualdad. </a:t>
            </a:r>
          </a:p>
          <a:p>
            <a:r>
              <a:rPr lang="es-US" sz="2000"/>
              <a:t>Ademas considera modelos educativos para la vida.</a:t>
            </a:r>
            <a:endParaRPr lang="es-US" sz="2000"/>
          </a:p>
          <a:p>
            <a:r>
              <a:rPr lang="es-US" sz="2000"/>
              <a:t>Existe la ley general de la educacion (LGE).</a:t>
            </a:r>
          </a:p>
          <a:p>
            <a:pPr marL="0" indent="0">
              <a:buNone/>
            </a:pPr>
            <a:r>
              <a:rPr lang="es-US" sz="2000"/>
              <a:t>Esta busca la mejora de la educacion especial. </a:t>
            </a:r>
          </a:p>
          <a:p>
            <a:pPr marL="0" indent="0">
              <a:buNone/>
            </a:pPr>
            <a:r>
              <a:rPr lang="es-US" sz="2000"/>
              <a:t>Orieta a padres o tutores, maestros (as) y educatores (as).</a:t>
            </a:r>
          </a:p>
          <a:p>
            <a:pPr marL="0" indent="0">
              <a:buNone/>
            </a:pPr>
            <a:r>
              <a:rPr lang="es-US" sz="2000"/>
              <a:t>Asume postulados de escuela para todos.</a:t>
            </a:r>
          </a:p>
          <a:p>
            <a:pPr marL="0" indent="0">
              <a:buNone/>
            </a:pPr>
            <a:r>
              <a:rPr lang="es-US" sz="2000"/>
              <a:t>El articulo 41 de esta ley, plantea la educacion inclusiva como responsabilidad de las escuelas. </a:t>
            </a:r>
            <a:endParaRPr lang="es-US" sz="2000"/>
          </a:p>
        </p:txBody>
      </p:sp>
    </p:spTree>
    <p:extLst>
      <p:ext uri="{BB962C8B-B14F-4D97-AF65-F5344CB8AC3E}">
        <p14:creationId xmlns:p14="http://schemas.microsoft.com/office/powerpoint/2010/main" val="90387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/>
              <a:t>Enfoques y Propósitos del Modelo de Atención de los Servicios de Educación Especial, MASSE</a:t>
            </a:r>
            <a:endParaRPr lang="es-US"/>
          </a:p>
        </p:txBody>
      </p:sp>
      <p:sp>
        <p:nvSpPr>
          <p:cNvPr id="4" name="Elipse 3"/>
          <p:cNvSpPr/>
          <p:nvPr/>
        </p:nvSpPr>
        <p:spPr>
          <a:xfrm>
            <a:off x="1245338" y="2761805"/>
            <a:ext cx="3087430" cy="3054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5" name="Elipse 4"/>
          <p:cNvSpPr/>
          <p:nvPr/>
        </p:nvSpPr>
        <p:spPr>
          <a:xfrm>
            <a:off x="4332768" y="2728578"/>
            <a:ext cx="3153882" cy="3120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6" name="Elipse 5"/>
          <p:cNvSpPr/>
          <p:nvPr/>
        </p:nvSpPr>
        <p:spPr>
          <a:xfrm>
            <a:off x="7486650" y="2659466"/>
            <a:ext cx="2985535" cy="31897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7" name="CuadroTexto 6"/>
          <p:cNvSpPr txBox="1"/>
          <p:nvPr/>
        </p:nvSpPr>
        <p:spPr>
          <a:xfrm>
            <a:off x="1967023" y="3269900"/>
            <a:ext cx="1861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/>
              <a:t>Modelo Social de la Discapacidad</a:t>
            </a:r>
            <a:endParaRPr lang="es-US"/>
          </a:p>
        </p:txBody>
      </p:sp>
      <p:sp>
        <p:nvSpPr>
          <p:cNvPr id="8" name="CuadroTexto 7"/>
          <p:cNvSpPr txBox="1"/>
          <p:nvPr/>
        </p:nvSpPr>
        <p:spPr>
          <a:xfrm>
            <a:off x="5153246" y="326989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/>
              <a:t>Paradigma Ecológico</a:t>
            </a:r>
            <a:endParaRPr lang="es-US"/>
          </a:p>
        </p:txBody>
      </p:sp>
      <p:sp>
        <p:nvSpPr>
          <p:cNvPr id="9" name="CuadroTexto 8"/>
          <p:cNvSpPr txBox="1"/>
          <p:nvPr/>
        </p:nvSpPr>
        <p:spPr>
          <a:xfrm>
            <a:off x="8307128" y="326989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/>
              <a:t>Escuela como Totalidad</a:t>
            </a:r>
            <a:endParaRPr lang="es-US"/>
          </a:p>
        </p:txBody>
      </p:sp>
      <p:sp>
        <p:nvSpPr>
          <p:cNvPr id="10" name="CuadroTexto 9"/>
          <p:cNvSpPr txBox="1"/>
          <p:nvPr/>
        </p:nvSpPr>
        <p:spPr>
          <a:xfrm>
            <a:off x="2275811" y="1542898"/>
            <a:ext cx="7267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/>
              <a:t>Constituyen la base para orientar a profesionales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54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7. Centro de atención múltiple CAM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/>
              <a:t>¿Qué es?</a:t>
            </a:r>
          </a:p>
          <a:p>
            <a:pPr marL="0" indent="0">
              <a:buNone/>
            </a:pPr>
            <a:r>
              <a:rPr lang="es-US"/>
              <a:t>Servicio escolarizado de la Dirección de Educación Especial donde se ofrece Educación inicial y Básica a niños, niñas y jóvenes con discapacidad múltiple o trastornos graves del desarrollo, además formación para la vida y el trabajo a alumnos de 15 a 22 años con discapacidad</a:t>
            </a:r>
          </a:p>
          <a:p>
            <a:pPr marL="0" indent="0">
              <a:buNone/>
            </a:pPr>
            <a:r>
              <a:rPr lang="es-US"/>
              <a:t>¿Para qué?</a:t>
            </a:r>
          </a:p>
          <a:p>
            <a:pPr marL="0" indent="0">
              <a:buNone/>
            </a:pPr>
            <a:r>
              <a:rPr lang="es-US"/>
              <a:t>Eliminar o reducir barreras para el aprendizaje</a:t>
            </a:r>
            <a:endParaRPr lang="es-US"/>
          </a:p>
          <a:p>
            <a:pPr marL="0" indent="0">
              <a:buNone/>
            </a:pPr>
            <a:endParaRPr lang="es-US"/>
          </a:p>
          <a:p>
            <a:pPr marL="0" indent="0">
              <a:buNone/>
            </a:pP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3389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Marco teorico referencial del MASEE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/>
              <a:t>Alimentar comprension de la esencia, naturaleza y funcion de la Educacion Educativa</a:t>
            </a:r>
          </a:p>
          <a:p>
            <a:endParaRPr lang="es-US"/>
          </a:p>
          <a:p>
            <a:endParaRPr lang="es-US"/>
          </a:p>
          <a:p>
            <a:endParaRPr lang="es-US"/>
          </a:p>
          <a:p>
            <a:r>
              <a:rPr lang="es-US"/>
              <a:t>Establece relaciones con practicas y formas de hacer y ser y de pensar, la educacion en su conjunto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7159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Marco teorico referencial del MASE</a:t>
            </a:r>
            <a:r>
              <a:rPr lang="es-US"/>
              <a:t>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US"/>
              <a:t>Educacion Incluvisa</a:t>
            </a:r>
            <a:endParaRPr lang="es-US"/>
          </a:p>
          <a:p>
            <a:r>
              <a:rPr lang="es-US"/>
              <a:t>Articulacion de la eduacion basica en el marco de la RIEB </a:t>
            </a:r>
          </a:p>
          <a:p>
            <a:r>
              <a:rPr lang="es-US"/>
              <a:t>Modelo de gestion educativa estrategica</a:t>
            </a:r>
          </a:p>
          <a:p>
            <a:endParaRPr lang="es-US"/>
          </a:p>
          <a:p>
            <a:pPr marL="514350" indent="-514350">
              <a:buFont typeface="+mj-lt"/>
              <a:buAutoNum type="arabicPeriod"/>
            </a:pPr>
            <a:r>
              <a:rPr lang="es-US"/>
              <a:t>Estrategias para abolir la exclusion</a:t>
            </a:r>
          </a:p>
          <a:p>
            <a:pPr marL="514350" indent="-514350">
              <a:buFont typeface="+mj-lt"/>
              <a:buAutoNum type="arabicPeriod"/>
            </a:pPr>
            <a:r>
              <a:rPr lang="es-US"/>
              <a:t>Desarrollo alumno/docente</a:t>
            </a:r>
          </a:p>
          <a:p>
            <a:pPr marL="514350" indent="-514350">
              <a:buFont typeface="+mj-lt"/>
              <a:buAutoNum type="arabicPeriod"/>
            </a:pPr>
            <a:r>
              <a:rPr lang="es-US"/>
              <a:t>Eliminacion de barreras en forma creativa</a:t>
            </a:r>
            <a:endParaRPr lang="es-US"/>
          </a:p>
          <a:p>
            <a:pPr marL="514350" indent="-514350">
              <a:buFont typeface="+mj-lt"/>
              <a:buAutoNum type="arabicPeriod"/>
            </a:pPr>
            <a:r>
              <a:rPr lang="es-US"/>
              <a:t>Establecer proceso integral de mejora y cambio</a:t>
            </a:r>
          </a:p>
          <a:p>
            <a:pPr marL="514350" indent="-514350">
              <a:buFont typeface="+mj-lt"/>
              <a:buAutoNum type="arabicPeriod"/>
            </a:pPr>
            <a:r>
              <a:rPr lang="es-US"/>
              <a:t>Establecer una politica publica por parte de la Direccion de Educacion Especial</a:t>
            </a:r>
          </a:p>
          <a:p>
            <a:pPr marL="514350" indent="-514350">
              <a:buFont typeface="+mj-lt"/>
              <a:buAutoNum type="arabicPeriod"/>
            </a:pPr>
            <a:r>
              <a:rPr lang="es-US"/>
              <a:t>Capacidad de responder al contexto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6858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8. USAER. Unidad de servicios de Apoyo a la Educacion Regular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/>
              <a:t>Esta ubicado en la escuela regular, impulsada por actuaciones profesionales para el desarrollo de una gestion escolar y pedagogica inclusivas.</a:t>
            </a:r>
          </a:p>
          <a:p>
            <a:r>
              <a:rPr lang="es-US"/>
              <a:t>ESTRUCTURA.</a:t>
            </a:r>
            <a:endParaRPr lang="es-US"/>
          </a:p>
          <a:p>
            <a:r>
              <a:rPr lang="es-US"/>
              <a:t>ESTRATEGIA DE APOYO</a:t>
            </a:r>
          </a:p>
          <a:p>
            <a:r>
              <a:rPr lang="es-US"/>
              <a:t>EVALUACIONES DE LOS DIFERENTES CONTEXTOS</a:t>
            </a:r>
            <a:r>
              <a:rPr lang="es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5488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Modelo deAtención de los Servicios de Educación Especial</vt:lpstr>
      <vt:lpstr>Políticas Educativas</vt:lpstr>
      <vt:lpstr>Politicas educativas, a nivel nacional.</vt:lpstr>
      <vt:lpstr>Enfoques y Propósitos del Modelo de Atención de los Servicios de Educación Especial, MASSE</vt:lpstr>
      <vt:lpstr>7. Centro de atención múltiple CAM</vt:lpstr>
      <vt:lpstr>Marco teorico referencial del MASEE</vt:lpstr>
      <vt:lpstr>Marco teorico referencial del MASEE</vt:lpstr>
      <vt:lpstr>8. USAER. Unidad de servicios de Apoyo a la Educacion Regular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deAtención de los Servicios de Educación Especial</dc:title>
  <cp:revision>1</cp:revision>
  <dcterms:modified xsi:type="dcterms:W3CDTF">2017-01-30T14:15:44Z</dcterms:modified>
</cp:coreProperties>
</file>