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" charset="0"/>
      <p:regular r:id="rId13"/>
      <p:bold r:id="rId14"/>
      <p:italic r:id="rId15"/>
      <p:boldItalic r:id="rId16"/>
    </p:embeddedFont>
    <p:embeddedFont>
      <p:font typeface="Verdana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pPr lvl="0">
                <a:spcBef>
                  <a:spcPts val="0"/>
                </a:spcBef>
                <a:buNone/>
              </a:pPr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pPr lvl="0">
                <a:spcBef>
                  <a:spcPts val="0"/>
                </a:spcBef>
                <a:buNone/>
              </a:pPr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pPr lvl="0">
                <a:spcBef>
                  <a:spcPts val="0"/>
                </a:spcBef>
                <a:buNone/>
              </a:pPr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s-419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pPr lvl="0">
                <a:spcBef>
                  <a:spcPts val="0"/>
                </a:spcBef>
                <a:buNone/>
              </a:pPr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pPr lvl="0">
                <a:spcBef>
                  <a:spcPts val="0"/>
                </a:spcBef>
                <a:buNone/>
              </a:pPr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pPr lvl="0">
                <a:spcBef>
                  <a:spcPts val="0"/>
                </a:spcBef>
                <a:buNone/>
              </a:pPr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pPr lvl="0">
                <a:spcBef>
                  <a:spcPts val="0"/>
                </a:spcBef>
                <a:buNone/>
              </a:pPr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s-419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s-419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s-419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s-419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lineplus.gov/spanish/ency/article/001544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60950" y="179132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 sz="6000"/>
              <a:t>Trastornos del lenguaje.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62575" y="3348205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s-419"/>
              <a:t>Alberto Aldahir Quintero Sedano</a:t>
            </a:r>
          </a:p>
          <a:p>
            <a:pPr lvl="0" algn="r">
              <a:spcBef>
                <a:spcPts val="0"/>
              </a:spcBef>
              <a:buNone/>
            </a:pPr>
            <a:r>
              <a:rPr lang="es-419"/>
              <a:t>Rosaura Malinalli Bañuelos Zamora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 descr="giph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450" y="197650"/>
            <a:ext cx="7673350" cy="46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/>
              <a:t>Definiciòn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2100" algn="just" rtl="0">
              <a:spcBef>
                <a:spcPts val="0"/>
              </a:spcBef>
              <a:buClr>
                <a:srgbClr val="000000"/>
              </a:buClr>
              <a:buSzPct val="90909"/>
              <a:buFont typeface="Arial"/>
            </a:pPr>
            <a:r>
              <a:rPr lang="es-419" sz="1100">
                <a:solidFill>
                  <a:srgbClr val="14141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 refiere a los problemas de la comunicación u otras áreas relacionadas, tales como las funciones motoras orales. Estos atrasos y trastornos varían desde simples sustituciones de sonido hasta la inhabilidad de comprender o utilizar el lenguaje o mecanismo motor-oral para el habla y alimentación. </a:t>
            </a:r>
          </a:p>
          <a:p>
            <a:pPr marL="457200" lvl="0" indent="-29845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s-419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primeras clasificaciones incluìan bajo denominación de trastornos del lenguaje, únicamente discapacidades referentes a la función motora de los órganos vocales, excluyendo así perturbaciones centrales como la afasia. </a:t>
            </a:r>
          </a:p>
          <a:p>
            <a:pPr marL="457200" lvl="0" indent="-298450" algn="just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s-419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Podemos diferenciar los que son más propios de trastornos de la voz (disfonías y fenopatías).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s-419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 trastorno del lenguaje en los niños se refiere a problemas con uno de los siguientes:</a:t>
            </a:r>
          </a:p>
          <a:p>
            <a:pPr marL="457200" lvl="0" indent="-298450" algn="just" rtl="0">
              <a:lnSpc>
                <a:spcPct val="128571"/>
              </a:lnSpc>
              <a:spcBef>
                <a:spcPts val="600"/>
              </a:spcBef>
              <a:spcAft>
                <a:spcPts val="2500"/>
              </a:spcAft>
              <a:buClr>
                <a:srgbClr val="000000"/>
              </a:buClr>
              <a:buSzPct val="100000"/>
              <a:buFont typeface="Arial"/>
            </a:pPr>
            <a:r>
              <a:rPr lang="es-419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Darse a entender o comunicar su mensaje a otros (</a:t>
            </a:r>
            <a:r>
              <a:rPr lang="es-419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trastorno del lenguaje expresivo</a:t>
            </a:r>
            <a:r>
              <a:rPr lang="es-419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457200" lvl="0" indent="-298450" algn="just" rtl="0">
              <a:lnSpc>
                <a:spcPct val="128571"/>
              </a:lnSpc>
              <a:spcBef>
                <a:spcPts val="600"/>
              </a:spcBef>
              <a:spcAft>
                <a:spcPts val="2500"/>
              </a:spcAft>
              <a:buClr>
                <a:srgbClr val="000000"/>
              </a:buClr>
              <a:buSzPct val="100000"/>
              <a:buFont typeface="Arial"/>
            </a:pPr>
            <a:r>
              <a:rPr lang="es-419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Entender el mensaje proveniente de otros (trastorno del lenguaje receptivo).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es-419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Los niños con trastornos del lenguaje pueden producir sonidos y su discurso se puede entender.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65500" y="54242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/>
              <a:t>Etiologìa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solidFill>
            <a:srgbClr val="3D85C6"/>
          </a:solidFill>
          <a:ln w="9525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419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Algunas causas de los impedimentos del habla o lenguaje incluyen:</a:t>
            </a:r>
          </a:p>
          <a:p>
            <a:pPr marL="457200" lvl="0" indent="-3175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s-419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 pérdida auditiva.</a:t>
            </a:r>
          </a:p>
          <a:p>
            <a:pPr marL="457200" lvl="0" indent="-3175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s-419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Trastornos neurológicos.</a:t>
            </a:r>
          </a:p>
          <a:p>
            <a:pPr marL="457200" lvl="0" indent="-3175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s-419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Lesión cerebral.</a:t>
            </a:r>
          </a:p>
          <a:p>
            <a:pPr marL="457200" lvl="0" indent="-3175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s-419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Discapacidad intelectual.</a:t>
            </a:r>
          </a:p>
          <a:p>
            <a:pPr marL="457200" lvl="0" indent="-3175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s-419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Abuso de drogas.</a:t>
            </a:r>
          </a:p>
          <a:p>
            <a:pPr marL="457200" lvl="0" indent="-3175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s-419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Impedimentos tales como labio leporino, y abuso o mal uso vocal.</a:t>
            </a:r>
          </a:p>
          <a:p>
            <a:pPr lvl="0" algn="ctr">
              <a:spcBef>
                <a:spcPts val="0"/>
              </a:spcBef>
              <a:buNone/>
            </a:pPr>
            <a:r>
              <a:rPr lang="es-419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Sin embargo, con mucha frecuencia se desconoce la causa.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2222083"/>
            <a:ext cx="4045200" cy="2265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52402" y="85745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s-419" sz="3000">
                <a:latin typeface="Arial"/>
                <a:ea typeface="Arial"/>
                <a:cs typeface="Arial"/>
                <a:sym typeface="Arial"/>
              </a:rPr>
              <a:t>aracterísticas</a:t>
            </a:r>
            <a:r>
              <a:rPr lang="es-419"/>
              <a:t> 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441350" y="709350"/>
            <a:ext cx="5513400" cy="372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-419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una interrupción de flujo, o ritmo del habla como: el tartamudeo o falta de fluencia. </a:t>
            </a:r>
          </a:p>
          <a:p>
            <a:pPr marL="457200" lvl="0" indent="-34290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-419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Problemas con la formaciòn de sonidos, los cuales se llaman trastornos de articulación o fonológicos. </a:t>
            </a:r>
          </a:p>
          <a:p>
            <a:pPr marL="457200" lvl="0" indent="-34290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-419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pueden incluir dificultades con el tono, volumen o calidad de voz. </a:t>
            </a:r>
          </a:p>
          <a:p>
            <a:pPr marL="457200" lvl="0" indent="-34290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-419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Pueden tener problemas para utilizar algunos sonidos requeridos para hablar. </a:t>
            </a:r>
          </a:p>
          <a:p>
            <a:pPr marL="457200" lvl="0" indent="-34290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-419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pueden cambiar una palabra por otra.</a:t>
            </a:r>
          </a:p>
          <a:p>
            <a:pPr marL="457200" lvl="0" indent="-342900" algn="just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-419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tienen dificultad con pronunciar la ``L`` o ``R``.  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37250"/>
            <a:ext cx="2942392" cy="22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26102" y="16581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Prevalencia 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626350" y="320700"/>
            <a:ext cx="5007900" cy="365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419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 respecto a los trastornos del habla la prevalencia para el total de los niños fue de 42%en el análisis por sexo se observó que el mayor número de casos 43% se dio en el masculino.</a:t>
            </a:r>
          </a:p>
          <a:p>
            <a:pPr lvl="0" algn="ctr" rtl="0">
              <a:spcBef>
                <a:spcPts val="0"/>
              </a:spcBef>
              <a:buNone/>
            </a:pPr>
            <a:endParaRPr sz="11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spcBef>
                <a:spcPts val="0"/>
              </a:spcBef>
              <a:buNone/>
            </a:pPr>
            <a:endParaRPr sz="11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spcBef>
                <a:spcPts val="0"/>
              </a:spcBef>
              <a:buNone/>
            </a:pPr>
            <a:endParaRPr sz="11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algn="ctr" rtl="0">
              <a:spcBef>
                <a:spcPts val="0"/>
              </a:spcBef>
              <a:buNone/>
            </a:pPr>
            <a:endParaRPr sz="11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algn="just" rtl="0">
              <a:spcBef>
                <a:spcPts val="0"/>
              </a:spcBef>
              <a:buNone/>
            </a:pP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spcBef>
                <a:spcPts val="0"/>
              </a:spcBef>
              <a:buNone/>
            </a:pP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spcBef>
                <a:spcPts val="0"/>
              </a:spcBef>
              <a:buNone/>
            </a:pP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spcBef>
                <a:spcPts val="0"/>
              </a:spcBef>
              <a:buNone/>
            </a:pP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spcBef>
                <a:spcPts val="0"/>
              </a:spcBef>
              <a:buNone/>
            </a:pP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 rtl="0">
              <a:spcBef>
                <a:spcPts val="0"/>
              </a:spcBef>
              <a:buNone/>
            </a:pPr>
            <a:endParaRPr sz="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es-419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Taboada Aranza, Olga, Torres Zurita, Anabel, Cazares Martínez, Claudia E., &amp; Orozco Cuanalo, Leticia. (2011). Prevalencia de maloclusiones y trastornos del habla en una población preescolar del oriente de la Ciudad de México. </a:t>
            </a:r>
            <a:r>
              <a:rPr lang="es-419" sz="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Boletín médico del Hospital Infantil de México</a:t>
            </a:r>
            <a:r>
              <a:rPr lang="es-419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419" sz="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68</a:t>
            </a:r>
            <a:r>
              <a:rPr lang="es-419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(6), 425-430. Recuperado en 07 de mayo de 2017, de http://www.scielo.org.mx/scielo.php?script=sci_arttext&amp;pid=S1665-11462011000600004&amp;lng=es&amp;tlng=es.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7937" y="1995083"/>
            <a:ext cx="4164725" cy="1980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/>
              <a:t>DSM V - Trastornos de la comunicación.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s-419"/>
              <a:t>-Incluye deficiencias del lenguaje, del habla y la comunicación.</a:t>
            </a:r>
          </a:p>
          <a:p>
            <a:pPr lvl="0" algn="just">
              <a:spcBef>
                <a:spcPts val="0"/>
              </a:spcBef>
              <a:buNone/>
            </a:pPr>
            <a:r>
              <a:rPr lang="es-419"/>
              <a:t>-Diferencia entre lenguaje y comunicación.</a:t>
            </a:r>
          </a:p>
          <a:p>
            <a:pPr lvl="0" algn="just">
              <a:spcBef>
                <a:spcPts val="0"/>
              </a:spcBef>
              <a:buNone/>
            </a:pPr>
            <a:r>
              <a:rPr lang="es-419"/>
              <a:t>-Se deben tomar en cuenta las condiciones socioculturales, especialmente en ambientes bilingües.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3700" y="3559774"/>
            <a:ext cx="2256600" cy="14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/>
              <a:t>Criterios diagnósticos para el trastorno del lenguaje.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50" y="1729525"/>
            <a:ext cx="5792350" cy="34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0413" y="1729525"/>
            <a:ext cx="2740886" cy="326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/>
              <a:t>Diagnóstico diferencial.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s-419"/>
              <a:t>-Variaciones normales del lenguaje (contexto sociocultural)</a:t>
            </a:r>
          </a:p>
          <a:p>
            <a:pPr lvl="0" algn="just">
              <a:spcBef>
                <a:spcPts val="0"/>
              </a:spcBef>
              <a:buNone/>
            </a:pPr>
            <a:r>
              <a:rPr lang="es-419"/>
              <a:t>-Audición o deficiencia sensorial (auditiva, visual o motora)</a:t>
            </a:r>
          </a:p>
          <a:p>
            <a:pPr lvl="0" algn="just">
              <a:spcBef>
                <a:spcPts val="0"/>
              </a:spcBef>
              <a:buNone/>
            </a:pPr>
            <a:r>
              <a:rPr lang="es-419"/>
              <a:t>- Discapacidad intelectual (capacidades lingüísticas deben estar pero que las intelectuales)</a:t>
            </a:r>
          </a:p>
          <a:p>
            <a:pPr lvl="0" algn="just">
              <a:spcBef>
                <a:spcPts val="0"/>
              </a:spcBef>
              <a:buNone/>
            </a:pPr>
            <a:r>
              <a:rPr lang="es-419"/>
              <a:t>-Trastornos neurológicos (epilepsia, afasia, síndrome Landau-Kleffner)</a:t>
            </a:r>
          </a:p>
          <a:p>
            <a:pPr lvl="0" algn="just">
              <a:spcBef>
                <a:spcPts val="0"/>
              </a:spcBef>
              <a:buNone/>
            </a:pPr>
            <a:r>
              <a:rPr lang="es-419"/>
              <a:t>-Regresión del lenguaje (espectro autista o síndrome Landau-Kleffner)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/>
              <a:t>Comorbilidad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Se asocia al trastorno específico de aprendizaje(lectoescritura y aritmética), TDA, TDAH, espectro autista, trastorno de comunicación social (pragmático).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700" y="2733297"/>
            <a:ext cx="6598500" cy="227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PresentationFormat>On-screen Show (16:9)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Roboto</vt:lpstr>
      <vt:lpstr>Verdana</vt:lpstr>
      <vt:lpstr>material</vt:lpstr>
      <vt:lpstr>Trastornos del lenguaje.</vt:lpstr>
      <vt:lpstr>Definiciòn</vt:lpstr>
      <vt:lpstr>Etiologìa</vt:lpstr>
      <vt:lpstr>Características </vt:lpstr>
      <vt:lpstr>Prevalencia </vt:lpstr>
      <vt:lpstr>DSM V - Trastornos de la comunicación.</vt:lpstr>
      <vt:lpstr>Criterios diagnósticos para el trastorno del lenguaje.</vt:lpstr>
      <vt:lpstr>Diagnóstico diferencial.</vt:lpstr>
      <vt:lpstr>Comorbilidad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Trastornos del lenguaje.</dc:title>
  <dc:creator>admin</dc:creator>
  <cp:lastModifiedBy>admin</cp:lastModifiedBy>
  <cp:revision>1</cp:revision>
  <dcterms:modified xsi:type="dcterms:W3CDTF">2017-05-16T02:56:54Z</dcterms:modified>
</cp:coreProperties>
</file>