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1"/>
  </p:sldMasterIdLst>
  <p:sldIdLst>
    <p:sldId id="276" r:id="rId2"/>
    <p:sldId id="277" r:id="rId3"/>
    <p:sldId id="278" r:id="rId4"/>
    <p:sldId id="279" r:id="rId5"/>
    <p:sldId id="280" r:id="rId6"/>
    <p:sldId id="281" r:id="rId7"/>
    <p:sldId id="282" r:id="rId8"/>
    <p:sldId id="283" r:id="rId9"/>
    <p:sldId id="256" r:id="rId10"/>
    <p:sldId id="257" r:id="rId11"/>
    <p:sldId id="258" r:id="rId12"/>
    <p:sldId id="260" r:id="rId13"/>
    <p:sldId id="261" r:id="rId14"/>
    <p:sldId id="262" r:id="rId15"/>
    <p:sldId id="259" r:id="rId16"/>
    <p:sldId id="263" r:id="rId17"/>
    <p:sldId id="264" r:id="rId18"/>
    <p:sldId id="265" r:id="rId19"/>
    <p:sldId id="266" r:id="rId20"/>
    <p:sldId id="268" r:id="rId21"/>
    <p:sldId id="269" r:id="rId22"/>
    <p:sldId id="270" r:id="rId23"/>
    <p:sldId id="271" r:id="rId24"/>
    <p:sldId id="272" r:id="rId25"/>
    <p:sldId id="273" r:id="rId26"/>
    <p:sldId id="274" r:id="rId27"/>
    <p:sldId id="275" r:id="rId28"/>
    <p:sldId id="267"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ección sin título" id="{B3F5A549-0F78-40AE-9E95-93506869F9AD}">
          <p14:sldIdLst>
            <p14:sldId id="276"/>
            <p14:sldId id="277"/>
            <p14:sldId id="278"/>
            <p14:sldId id="279"/>
            <p14:sldId id="280"/>
            <p14:sldId id="281"/>
            <p14:sldId id="282"/>
            <p14:sldId id="283"/>
            <p14:sldId id="256"/>
            <p14:sldId id="257"/>
            <p14:sldId id="258"/>
            <p14:sldId id="260"/>
            <p14:sldId id="261"/>
            <p14:sldId id="262"/>
            <p14:sldId id="259"/>
            <p14:sldId id="263"/>
            <p14:sldId id="264"/>
            <p14:sldId id="265"/>
            <p14:sldId id="266"/>
            <p14:sldId id="268"/>
            <p14:sldId id="269"/>
            <p14:sldId id="270"/>
            <p14:sldId id="271"/>
            <p14:sldId id="272"/>
            <p14:sldId id="273"/>
            <p14:sldId id="274"/>
            <p14:sldId id="275"/>
            <p14:sldId id="267"/>
            <p14:sldId id="284"/>
          </p14:sldIdLst>
        </p14:section>
        <p14:section name="Sección sin título" id="{41D3C9DD-8E0C-4586-A1D4-8AB75D686F07}">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84223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936198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7776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1907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8DFA1846-DA80-1C48-A609-854EA85C59AD}" type="datetimeFigureOut">
              <a:rPr lang="en-US" smtClean="0"/>
              <a:pPr/>
              <a:t>5/15/2017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75067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6053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5/15/2017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11426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5/15/2017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2856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5/15/2017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73299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0DF5E60-9974-AC48-9591-99C2BB44B7CF}" type="datetimeFigureOut">
              <a:rPr lang="en-US" smtClean="0"/>
              <a:pPr/>
              <a:t>5/15/2017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89305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18C79C5D-2A6F-F04D-97DA-BEF2467B64E4}" type="datetimeFigureOut">
              <a:rPr lang="en-US" smtClean="0"/>
              <a:pPr/>
              <a:t>5/15/2017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78063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09B482E8-6E0E-1B4F-B1FD-C69DB9E858D9}" type="datetimeFigureOut">
              <a:rPr lang="en-US" smtClean="0"/>
              <a:pPr/>
              <a:t>5/15/2017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4802671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s.slideshare.net/manueljesusgarciarodriguez/prader-willi-y-sindrome-de-down" TargetMode="External"/><Relationship Id="rId2" Type="http://schemas.openxmlformats.org/officeDocument/2006/relationships/hyperlink" Target="http://www.down21.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8261" y="963828"/>
            <a:ext cx="10993549" cy="975563"/>
          </a:xfrm>
        </p:spPr>
        <p:txBody>
          <a:bodyPr>
            <a:normAutofit/>
          </a:bodyPr>
          <a:lstStyle/>
          <a:p>
            <a:pPr algn="ctr"/>
            <a:r>
              <a:rPr lang="es-MX" sz="4400" dirty="0"/>
              <a:t>Discapacidad intelectual </a:t>
            </a:r>
          </a:p>
        </p:txBody>
      </p:sp>
      <p:pic>
        <p:nvPicPr>
          <p:cNvPr id="1026" name="Picture 2" descr="Resultado de imagen para discapacidad intelectua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55308" y="2322448"/>
            <a:ext cx="3805881" cy="38058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717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¿Qué es el Síndrome de Down?</a:t>
            </a:r>
            <a:endParaRPr lang="es-ES" dirty="0"/>
          </a:p>
        </p:txBody>
      </p:sp>
      <p:sp>
        <p:nvSpPr>
          <p:cNvPr id="3" name="Marcador de contenido 2"/>
          <p:cNvSpPr>
            <a:spLocks noGrp="1"/>
          </p:cNvSpPr>
          <p:nvPr>
            <p:ph idx="1"/>
          </p:nvPr>
        </p:nvSpPr>
        <p:spPr>
          <a:xfrm>
            <a:off x="302626" y="1289304"/>
            <a:ext cx="11079372" cy="3362084"/>
          </a:xfrm>
        </p:spPr>
        <p:txBody>
          <a:bodyPr/>
          <a:lstStyle/>
          <a:p>
            <a:pPr algn="just"/>
            <a:endParaRPr lang="es-MX" dirty="0"/>
          </a:p>
          <a:p>
            <a:pPr algn="just"/>
            <a:r>
              <a:rPr lang="es-MX" dirty="0"/>
              <a:t>El síndrome de Down es una situación o circunstancia que ocurre en la especie humana como consecuencia de una particular alteración genética. Esta alteración genética consiste en que las células del bebé poseen en su núcleo un cromosoma de más o cromosoma </a:t>
            </a:r>
            <a:r>
              <a:rPr lang="es-MX" b="1" dirty="0"/>
              <a:t>extra</a:t>
            </a:r>
            <a:r>
              <a:rPr lang="es-MX" dirty="0"/>
              <a:t>, es decir, 47 cromosomas en lugar de 46.</a:t>
            </a:r>
          </a:p>
          <a:p>
            <a:pPr algn="just"/>
            <a:r>
              <a:rPr lang="es-MX" dirty="0"/>
              <a:t>Este cromosoma extra causa problemas </a:t>
            </a:r>
          </a:p>
          <a:p>
            <a:pPr marL="0" indent="0" algn="just">
              <a:buNone/>
            </a:pPr>
            <a:r>
              <a:rPr lang="es-MX" dirty="0"/>
              <a:t>  en el desarrollo del cuerpo y el cerebro.</a:t>
            </a:r>
          </a:p>
          <a:p>
            <a:endParaRPr lang="es-MX" dirty="0"/>
          </a:p>
          <a:p>
            <a:endParaRPr lang="es-MX" dirty="0"/>
          </a:p>
          <a:p>
            <a:pPr algn="just"/>
            <a:endParaRPr lang="es-MX" dirty="0"/>
          </a:p>
          <a:p>
            <a:endParaRPr lang="es-ES" dirty="0"/>
          </a:p>
        </p:txBody>
      </p:sp>
      <p:pic>
        <p:nvPicPr>
          <p:cNvPr id="4" name="Imagen 3"/>
          <p:cNvPicPr>
            <a:picLocks noChangeAspect="1"/>
          </p:cNvPicPr>
          <p:nvPr/>
        </p:nvPicPr>
        <p:blipFill>
          <a:blip r:embed="rId2"/>
          <a:stretch>
            <a:fillRect/>
          </a:stretch>
        </p:blipFill>
        <p:spPr>
          <a:xfrm>
            <a:off x="6795952" y="2845648"/>
            <a:ext cx="3845705" cy="4012352"/>
          </a:xfrm>
          <a:prstGeom prst="rect">
            <a:avLst/>
          </a:prstGeom>
        </p:spPr>
      </p:pic>
    </p:spTree>
    <p:extLst>
      <p:ext uri="{BB962C8B-B14F-4D97-AF65-F5344CB8AC3E}">
        <p14:creationId xmlns:p14="http://schemas.microsoft.com/office/powerpoint/2010/main" xmlns="" val="339056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5188" r="3595" b="-2"/>
          <a:stretch/>
        </p:blipFill>
        <p:spPr>
          <a:xfrm>
            <a:off x="633999" y="640080"/>
            <a:ext cx="4001315" cy="5588101"/>
          </a:xfrm>
          <a:prstGeom prst="rect">
            <a:avLst/>
          </a:prstGeom>
        </p:spPr>
      </p:pic>
      <p:sp>
        <p:nvSpPr>
          <p:cNvPr id="2" name="Título 1"/>
          <p:cNvSpPr>
            <a:spLocks noGrp="1"/>
          </p:cNvSpPr>
          <p:nvPr>
            <p:ph type="title"/>
          </p:nvPr>
        </p:nvSpPr>
        <p:spPr>
          <a:xfrm>
            <a:off x="4935793" y="484632"/>
            <a:ext cx="6607277" cy="1609344"/>
          </a:xfrm>
        </p:spPr>
        <p:txBody>
          <a:bodyPr>
            <a:normAutofit/>
          </a:bodyPr>
          <a:lstStyle/>
          <a:p>
            <a:r>
              <a:rPr lang="es-MX" dirty="0"/>
              <a:t>Etiología</a:t>
            </a:r>
            <a:endParaRPr lang="es-ES" dirty="0"/>
          </a:p>
        </p:txBody>
      </p:sp>
      <p:sp>
        <p:nvSpPr>
          <p:cNvPr id="3" name="Marcador de contenido 2"/>
          <p:cNvSpPr>
            <a:spLocks noGrp="1"/>
          </p:cNvSpPr>
          <p:nvPr>
            <p:ph idx="1"/>
          </p:nvPr>
        </p:nvSpPr>
        <p:spPr>
          <a:xfrm>
            <a:off x="4935794" y="1779814"/>
            <a:ext cx="6607276" cy="4392386"/>
          </a:xfrm>
        </p:spPr>
        <p:txBody>
          <a:bodyPr>
            <a:normAutofit/>
          </a:bodyPr>
          <a:lstStyle/>
          <a:p>
            <a:pPr algn="just">
              <a:lnSpc>
                <a:spcPct val="70000"/>
              </a:lnSpc>
            </a:pPr>
            <a:r>
              <a:rPr lang="es-MX" dirty="0"/>
              <a:t>El síndrome de Down se llama así porque fue identificado inicialmente el siglo pasado por el médico inglés John </a:t>
            </a:r>
            <a:r>
              <a:rPr lang="es-MX" dirty="0" err="1"/>
              <a:t>Langdon</a:t>
            </a:r>
            <a:r>
              <a:rPr lang="es-MX" dirty="0"/>
              <a:t> Down. Sin embargo, no fue hasta 1957 cuando el Dr. Jerome </a:t>
            </a:r>
            <a:r>
              <a:rPr lang="es-MX" dirty="0" err="1"/>
              <a:t>Lejeune</a:t>
            </a:r>
            <a:r>
              <a:rPr lang="es-MX" dirty="0"/>
              <a:t> descubrió que la razón esencial de que apareciera este síndrome se debía a que los núcleos de las células tenían 47 cromosomas en lugar de los 46 habituales.</a:t>
            </a:r>
          </a:p>
          <a:p>
            <a:pPr algn="just">
              <a:lnSpc>
                <a:spcPct val="70000"/>
              </a:lnSpc>
            </a:pPr>
            <a:r>
              <a:rPr lang="es-MX" dirty="0"/>
              <a:t>En 1961 un grupo de científicos (entre los que se incluía un familiar del Dr. Down) proponen el cambio de denominación al actual “Síndrome de Down”, ya que los términos “mongol” o “mongolismo” podían resultar ofensivos. </a:t>
            </a:r>
          </a:p>
          <a:p>
            <a:pPr algn="just">
              <a:lnSpc>
                <a:spcPct val="70000"/>
              </a:lnSpc>
            </a:pPr>
            <a:r>
              <a:rPr lang="es-MX" dirty="0"/>
              <a:t>El propio </a:t>
            </a:r>
            <a:r>
              <a:rPr lang="es-MX" dirty="0" err="1"/>
              <a:t>Lejeune</a:t>
            </a:r>
            <a:r>
              <a:rPr lang="es-MX" dirty="0"/>
              <a:t> propuso la denominación alternativa de “trisomía 21” cuando, poco tiempo después de su descubrimiento, se averiguó en qué par de cromosomas se encontraba el exceso de material genético.</a:t>
            </a:r>
            <a:endParaRPr lang="es-ES" dirty="0"/>
          </a:p>
        </p:txBody>
      </p:sp>
    </p:spTree>
    <p:extLst>
      <p:ext uri="{BB962C8B-B14F-4D97-AF65-F5344CB8AC3E}">
        <p14:creationId xmlns:p14="http://schemas.microsoft.com/office/powerpoint/2010/main" xmlns="" val="2090545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Formas de trisomía 21</a:t>
            </a:r>
            <a:endParaRPr lang="es-ES" dirty="0"/>
          </a:p>
        </p:txBody>
      </p:sp>
      <p:sp>
        <p:nvSpPr>
          <p:cNvPr id="3" name="Marcador de contenido 2"/>
          <p:cNvSpPr>
            <a:spLocks noGrp="1"/>
          </p:cNvSpPr>
          <p:nvPr>
            <p:ph idx="1"/>
          </p:nvPr>
        </p:nvSpPr>
        <p:spPr>
          <a:xfrm>
            <a:off x="1069848" y="1925464"/>
            <a:ext cx="5624866" cy="4589635"/>
          </a:xfrm>
        </p:spPr>
        <p:txBody>
          <a:bodyPr/>
          <a:lstStyle/>
          <a:p>
            <a:pPr algn="just"/>
            <a:r>
              <a:rPr lang="es-MX" u="sng" dirty="0"/>
              <a:t>Libre o simple</a:t>
            </a:r>
          </a:p>
          <a:p>
            <a:pPr marL="0" indent="0" algn="just">
              <a:buNone/>
            </a:pPr>
            <a:r>
              <a:rPr lang="es-ES" dirty="0"/>
              <a:t>Más frecuente 95 %</a:t>
            </a:r>
          </a:p>
          <a:p>
            <a:pPr marL="0" indent="0" algn="just">
              <a:buNone/>
            </a:pPr>
            <a:r>
              <a:rPr lang="es-MX" dirty="0"/>
              <a:t>Ocurre una ”no-disyunción” o “no-separación” en el proceso de meiosis. Con lo cual la célula posee 24 cromosomas, dos de ellos de la pareja 21; al unirse con la otra célula germinal normal que aporta sus 23 cromosomas, la nueva célula resultante de la fusión en el momento de la concepción tendrá 47 cromosomas, tres de los cuales serán 21, y a partir de ella se originarán todas las demás células del nuevo organismo que poseerán también los 47 cromosomas.</a:t>
            </a:r>
            <a:endParaRPr lang="es-ES" dirty="0"/>
          </a:p>
        </p:txBody>
      </p:sp>
      <p:pic>
        <p:nvPicPr>
          <p:cNvPr id="5" name="Imagen 4"/>
          <p:cNvPicPr>
            <a:picLocks noChangeAspect="1"/>
          </p:cNvPicPr>
          <p:nvPr/>
        </p:nvPicPr>
        <p:blipFill rotWithShape="1">
          <a:blip r:embed="rId2"/>
          <a:srcRect l="56750" t="21090" r="4161" b="14208"/>
          <a:stretch/>
        </p:blipFill>
        <p:spPr>
          <a:xfrm>
            <a:off x="7462157" y="831449"/>
            <a:ext cx="4310743" cy="5351553"/>
          </a:xfrm>
          <a:prstGeom prst="rect">
            <a:avLst/>
          </a:prstGeom>
        </p:spPr>
      </p:pic>
    </p:spTree>
    <p:extLst>
      <p:ext uri="{BB962C8B-B14F-4D97-AF65-F5344CB8AC3E}">
        <p14:creationId xmlns:p14="http://schemas.microsoft.com/office/powerpoint/2010/main" xmlns="" val="131270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43192" y="676475"/>
            <a:ext cx="5451627" cy="5506143"/>
          </a:xfrm>
          <a:prstGeom prst="rect">
            <a:avLst/>
          </a:prstGeom>
        </p:spPr>
      </p:pic>
      <p:sp>
        <p:nvSpPr>
          <p:cNvPr id="3" name="Marcador de contenido 2"/>
          <p:cNvSpPr>
            <a:spLocks noGrp="1"/>
          </p:cNvSpPr>
          <p:nvPr>
            <p:ph idx="1"/>
          </p:nvPr>
        </p:nvSpPr>
        <p:spPr>
          <a:xfrm>
            <a:off x="6299492" y="1304979"/>
            <a:ext cx="5161934" cy="4997850"/>
          </a:xfrm>
        </p:spPr>
        <p:txBody>
          <a:bodyPr>
            <a:normAutofit lnSpcReduction="10000"/>
          </a:bodyPr>
          <a:lstStyle/>
          <a:p>
            <a:r>
              <a:rPr lang="es-MX" sz="1800" u="sng" dirty="0" err="1"/>
              <a:t>Mosaicismo</a:t>
            </a:r>
            <a:endParaRPr lang="es-MX" sz="1800" u="sng" dirty="0"/>
          </a:p>
          <a:p>
            <a:pPr marL="0" indent="0">
              <a:buNone/>
            </a:pPr>
            <a:r>
              <a:rPr lang="es-MX" dirty="0"/>
              <a:t>Aparece en el 1,5 % de los niños con síndrome de Down.</a:t>
            </a:r>
          </a:p>
          <a:p>
            <a:pPr marL="0" indent="0">
              <a:buNone/>
            </a:pPr>
            <a:r>
              <a:rPr lang="es-MX" dirty="0"/>
              <a:t>Corresponde a la situación en que óvulo y espermatozoide poseen los 23 cromosomas normales, y por tanto la primera célula que se forma de la fusión de ambos posee sus 46 cromosomas. A lo largo de la mitosis de esa célula y de sus hijas surge la no-separación de la pareja de cromosomas 21, de modo que una célula tendrá 47 cromosomas. A partir de ahí, todas las células que deriven de la célula anómala tendrán 47 cromosomas, mientras que los demás células que deriven de las células normales tendrán 46. </a:t>
            </a:r>
            <a:endParaRPr lang="es-ES" sz="1800" u="sng" dirty="0"/>
          </a:p>
        </p:txBody>
      </p:sp>
    </p:spTree>
    <p:extLst>
      <p:ext uri="{BB962C8B-B14F-4D97-AF65-F5344CB8AC3E}">
        <p14:creationId xmlns:p14="http://schemas.microsoft.com/office/powerpoint/2010/main" xmlns="" val="49864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328030" y="1632857"/>
            <a:ext cx="5600318" cy="4046229"/>
          </a:xfrm>
          <a:prstGeom prst="rect">
            <a:avLst/>
          </a:prstGeom>
        </p:spPr>
      </p:pic>
      <p:sp>
        <p:nvSpPr>
          <p:cNvPr id="3" name="Marcador de contenido 2"/>
          <p:cNvSpPr>
            <a:spLocks noGrp="1"/>
          </p:cNvSpPr>
          <p:nvPr>
            <p:ph idx="1"/>
          </p:nvPr>
        </p:nvSpPr>
        <p:spPr>
          <a:xfrm>
            <a:off x="988205" y="1628294"/>
            <a:ext cx="4773168" cy="4050792"/>
          </a:xfrm>
        </p:spPr>
        <p:txBody>
          <a:bodyPr>
            <a:normAutofit/>
          </a:bodyPr>
          <a:lstStyle/>
          <a:p>
            <a:pPr>
              <a:lnSpc>
                <a:spcPct val="80000"/>
              </a:lnSpc>
            </a:pPr>
            <a:r>
              <a:rPr lang="es-MX" sz="1900" u="sng" dirty="0"/>
              <a:t>Translocación</a:t>
            </a:r>
          </a:p>
          <a:p>
            <a:pPr marL="0" indent="0">
              <a:lnSpc>
                <a:spcPct val="80000"/>
              </a:lnSpc>
              <a:buNone/>
            </a:pPr>
            <a:r>
              <a:rPr lang="es-MX" sz="1900" dirty="0"/>
              <a:t>Alrededor de un 3,5 % de personas con síndrome de Down presentan 2 cromosomas del par 21 completos (lo normal) más un trozo más o menos grande de un tercer cromosoma 21 que generalmente se encuentra pegado o adherido a otro cromosoma de otro par (el 14, el 22 o algún otro, aunque generalmente es el 14).</a:t>
            </a:r>
          </a:p>
          <a:p>
            <a:pPr marL="0" indent="0">
              <a:lnSpc>
                <a:spcPct val="80000"/>
              </a:lnSpc>
              <a:buNone/>
            </a:pPr>
            <a:r>
              <a:rPr lang="es-MX" sz="1900" dirty="0"/>
              <a:t>Puede producirse de dos formas:</a:t>
            </a:r>
          </a:p>
          <a:p>
            <a:pPr marL="0" indent="0">
              <a:lnSpc>
                <a:spcPct val="80000"/>
              </a:lnSpc>
              <a:buNone/>
            </a:pPr>
            <a:r>
              <a:rPr lang="es-MX" sz="1900" dirty="0"/>
              <a:t>-Heredada por un portador balanceado.</a:t>
            </a:r>
          </a:p>
          <a:p>
            <a:pPr marL="0" indent="0">
              <a:lnSpc>
                <a:spcPct val="80000"/>
              </a:lnSpc>
              <a:buNone/>
            </a:pPr>
            <a:r>
              <a:rPr lang="es-MX" sz="1900" dirty="0"/>
              <a:t>-De manera espontanea.</a:t>
            </a:r>
            <a:endParaRPr lang="es-ES" sz="1900" dirty="0"/>
          </a:p>
        </p:txBody>
      </p:sp>
    </p:spTree>
    <p:extLst>
      <p:ext uri="{BB962C8B-B14F-4D97-AF65-F5344CB8AC3E}">
        <p14:creationId xmlns:p14="http://schemas.microsoft.com/office/powerpoint/2010/main" xmlns="" val="3620266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5305" y="239704"/>
            <a:ext cx="10058400" cy="1609344"/>
          </a:xfrm>
        </p:spPr>
        <p:txBody>
          <a:bodyPr/>
          <a:lstStyle/>
          <a:p>
            <a:r>
              <a:rPr lang="es-MX" dirty="0"/>
              <a:t>Características físicas  </a:t>
            </a:r>
            <a:endParaRPr lang="es-ES" dirty="0"/>
          </a:p>
        </p:txBody>
      </p:sp>
      <p:pic>
        <p:nvPicPr>
          <p:cNvPr id="6" name="Imagen 5"/>
          <p:cNvPicPr>
            <a:picLocks noChangeAspect="1"/>
          </p:cNvPicPr>
          <p:nvPr/>
        </p:nvPicPr>
        <p:blipFill rotWithShape="1">
          <a:blip r:embed="rId2"/>
          <a:srcRect l="2220" t="53333" r="54853" b="1905"/>
          <a:stretch/>
        </p:blipFill>
        <p:spPr>
          <a:xfrm>
            <a:off x="3673928" y="1547204"/>
            <a:ext cx="4572000" cy="5026525"/>
          </a:xfrm>
          <a:prstGeom prst="rect">
            <a:avLst/>
          </a:prstGeom>
        </p:spPr>
      </p:pic>
    </p:spTree>
    <p:extLst>
      <p:ext uri="{BB962C8B-B14F-4D97-AF65-F5344CB8AC3E}">
        <p14:creationId xmlns:p14="http://schemas.microsoft.com/office/powerpoint/2010/main" xmlns="" val="361009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83872" y="431684"/>
            <a:ext cx="8409214" cy="6178653"/>
          </a:xfrm>
          <a:prstGeom prst="rect">
            <a:avLst/>
          </a:prstGeom>
        </p:spPr>
      </p:pic>
    </p:spTree>
    <p:extLst>
      <p:ext uri="{BB962C8B-B14F-4D97-AF65-F5344CB8AC3E}">
        <p14:creationId xmlns:p14="http://schemas.microsoft.com/office/powerpoint/2010/main" xmlns="" val="1489882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Características educativas </a:t>
            </a:r>
            <a:r>
              <a:rPr lang="es-MX" sz="3600" dirty="0"/>
              <a:t>(conductuales)</a:t>
            </a:r>
            <a:endParaRPr lang="es-ES" dirty="0"/>
          </a:p>
        </p:txBody>
      </p:sp>
      <p:sp>
        <p:nvSpPr>
          <p:cNvPr id="3" name="Marcador de contenido 2"/>
          <p:cNvSpPr>
            <a:spLocks noGrp="1"/>
          </p:cNvSpPr>
          <p:nvPr>
            <p:ph idx="1"/>
          </p:nvPr>
        </p:nvSpPr>
        <p:spPr>
          <a:xfrm>
            <a:off x="780179" y="2114223"/>
            <a:ext cx="10637738" cy="4050792"/>
          </a:xfrm>
        </p:spPr>
        <p:txBody>
          <a:bodyPr numCol="2">
            <a:normAutofit/>
          </a:bodyPr>
          <a:lstStyle/>
          <a:p>
            <a:r>
              <a:rPr lang="es-MX" dirty="0"/>
              <a:t>Carencia de estrategias de resolución de problemas </a:t>
            </a:r>
          </a:p>
          <a:p>
            <a:r>
              <a:rPr lang="es-MX" dirty="0"/>
              <a:t>Arranques emocionales </a:t>
            </a:r>
          </a:p>
          <a:p>
            <a:r>
              <a:rPr lang="es-MX" dirty="0"/>
              <a:t>Se molestan con facilidad </a:t>
            </a:r>
          </a:p>
          <a:p>
            <a:r>
              <a:rPr lang="es-MX" dirty="0"/>
              <a:t>Carácter agresivo </a:t>
            </a:r>
          </a:p>
          <a:p>
            <a:r>
              <a:rPr lang="es-MX" dirty="0"/>
              <a:t>Autolesiones </a:t>
            </a:r>
          </a:p>
          <a:p>
            <a:r>
              <a:rPr lang="es-MX" dirty="0"/>
              <a:t>Hurtos (roba y esconde todo lo que parece comestible) </a:t>
            </a:r>
          </a:p>
          <a:p>
            <a:r>
              <a:rPr lang="es-MX" dirty="0"/>
              <a:t>Problemas comportamentales Sociales </a:t>
            </a:r>
          </a:p>
          <a:p>
            <a:r>
              <a:rPr lang="es-MX" dirty="0"/>
              <a:t>Dificultades en las habilidades sociales </a:t>
            </a:r>
          </a:p>
          <a:p>
            <a:pPr marL="620713" indent="-182563"/>
            <a:r>
              <a:rPr lang="es-MX" dirty="0"/>
              <a:t>Arranques emocionales </a:t>
            </a:r>
          </a:p>
          <a:p>
            <a:pPr marL="620713" indent="-182563"/>
            <a:r>
              <a:rPr lang="es-MX" dirty="0"/>
              <a:t>Se molestan con facilidad </a:t>
            </a:r>
          </a:p>
          <a:p>
            <a:pPr marL="620713" indent="-182563"/>
            <a:r>
              <a:rPr lang="es-MX" dirty="0"/>
              <a:t>Carácter agresivo </a:t>
            </a:r>
          </a:p>
          <a:p>
            <a:pPr marL="620713" indent="-182563"/>
            <a:r>
              <a:rPr lang="es-MX" dirty="0"/>
              <a:t>Interacción social pobre </a:t>
            </a:r>
          </a:p>
          <a:p>
            <a:pPr marL="620713" indent="-182563"/>
            <a:r>
              <a:rPr lang="es-MX" dirty="0"/>
              <a:t>Dificultad para relacionarse con sus iguales </a:t>
            </a:r>
          </a:p>
          <a:p>
            <a:pPr marL="620713" indent="-182563"/>
            <a:r>
              <a:rPr lang="es-MX" dirty="0"/>
              <a:t>Incapacidad para mantener la distancia social adecuada</a:t>
            </a:r>
            <a:endParaRPr lang="es-ES" dirty="0"/>
          </a:p>
        </p:txBody>
      </p:sp>
    </p:spTree>
    <p:extLst>
      <p:ext uri="{BB962C8B-B14F-4D97-AF65-F5344CB8AC3E}">
        <p14:creationId xmlns:p14="http://schemas.microsoft.com/office/powerpoint/2010/main" xmlns="" val="360344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Prevalencia</a:t>
            </a:r>
            <a:endParaRPr lang="es-ES" dirty="0"/>
          </a:p>
        </p:txBody>
      </p:sp>
      <p:sp>
        <p:nvSpPr>
          <p:cNvPr id="3" name="Marcador de contenido 2"/>
          <p:cNvSpPr>
            <a:spLocks noGrp="1"/>
          </p:cNvSpPr>
          <p:nvPr>
            <p:ph idx="1"/>
          </p:nvPr>
        </p:nvSpPr>
        <p:spPr/>
        <p:txBody>
          <a:bodyPr/>
          <a:lstStyle/>
          <a:p>
            <a:r>
              <a:rPr lang="es-MX" dirty="0"/>
              <a:t>La incidencia estimada del síndrome de Down a nivel mundial se sitúa entre 1 de cada 1.000 y 1 de cada 1.100 recién nacidos.</a:t>
            </a:r>
          </a:p>
          <a:p>
            <a:r>
              <a:rPr lang="es-MX" dirty="0"/>
              <a:t>Las personas con síndrome de Down suelen presentar más problemas oculares que quienes no tienen esta alteración genética. </a:t>
            </a:r>
          </a:p>
          <a:p>
            <a:r>
              <a:rPr lang="es-MX" dirty="0"/>
              <a:t>Además, del 60% al 80% tienen un déficit auditivo y del 40% al 45% padecen alguna enfermedad cardíaca congénita.</a:t>
            </a:r>
          </a:p>
          <a:p>
            <a:endParaRPr lang="es-ES" dirty="0"/>
          </a:p>
        </p:txBody>
      </p:sp>
      <p:grpSp>
        <p:nvGrpSpPr>
          <p:cNvPr id="9" name="Grupo 8"/>
          <p:cNvGrpSpPr/>
          <p:nvPr/>
        </p:nvGrpSpPr>
        <p:grpSpPr>
          <a:xfrm>
            <a:off x="1257300" y="4266982"/>
            <a:ext cx="2841172" cy="2476718"/>
            <a:chOff x="849086" y="4266982"/>
            <a:chExt cx="2841172" cy="2476718"/>
          </a:xfrm>
        </p:grpSpPr>
        <p:sp>
          <p:nvSpPr>
            <p:cNvPr id="6" name="Lágrima 5"/>
            <p:cNvSpPr/>
            <p:nvPr/>
          </p:nvSpPr>
          <p:spPr>
            <a:xfrm>
              <a:off x="849086" y="4343400"/>
              <a:ext cx="2841172" cy="24003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1420586" y="4266982"/>
              <a:ext cx="1698172" cy="2246769"/>
            </a:xfrm>
            <a:prstGeom prst="rect">
              <a:avLst/>
            </a:prstGeom>
            <a:noFill/>
          </p:spPr>
          <p:txBody>
            <a:bodyPr wrap="square" rtlCol="0">
              <a:spAutoFit/>
            </a:bodyPr>
            <a:lstStyle/>
            <a:p>
              <a:pPr algn="ctr"/>
              <a:r>
                <a:rPr lang="es-MX" sz="3200" b="1" dirty="0">
                  <a:solidFill>
                    <a:schemeClr val="bg1"/>
                  </a:solidFill>
                </a:rPr>
                <a:t>6</a:t>
              </a:r>
              <a:r>
                <a:rPr lang="es-MX" sz="2400" b="1" dirty="0">
                  <a:solidFill>
                    <a:schemeClr val="bg1"/>
                  </a:solidFill>
                </a:rPr>
                <a:t> </a:t>
              </a:r>
            </a:p>
            <a:p>
              <a:pPr algn="ctr"/>
              <a:r>
                <a:rPr lang="es-MX" sz="2400" b="1" dirty="0">
                  <a:solidFill>
                    <a:schemeClr val="bg1"/>
                  </a:solidFill>
                </a:rPr>
                <a:t>millones con </a:t>
              </a:r>
              <a:r>
                <a:rPr lang="es-MX" sz="2400" b="1" dirty="0" err="1">
                  <a:solidFill>
                    <a:schemeClr val="bg1"/>
                  </a:solidFill>
                </a:rPr>
                <a:t>Sindrome</a:t>
              </a:r>
              <a:r>
                <a:rPr lang="es-MX" sz="2400" b="1" dirty="0">
                  <a:solidFill>
                    <a:schemeClr val="bg1"/>
                  </a:solidFill>
                </a:rPr>
                <a:t> de Down</a:t>
              </a:r>
            </a:p>
            <a:p>
              <a:pPr algn="ctr"/>
              <a:r>
                <a:rPr lang="es-MX" sz="1200" b="1" dirty="0">
                  <a:solidFill>
                    <a:schemeClr val="bg1"/>
                  </a:solidFill>
                </a:rPr>
                <a:t>En el mundo aprox.</a:t>
              </a:r>
              <a:endParaRPr lang="es-ES" sz="1100" b="1" dirty="0">
                <a:solidFill>
                  <a:schemeClr val="bg1"/>
                </a:solidFill>
              </a:endParaRPr>
            </a:p>
          </p:txBody>
        </p:sp>
      </p:grpSp>
      <p:grpSp>
        <p:nvGrpSpPr>
          <p:cNvPr id="11" name="Grupo 10"/>
          <p:cNvGrpSpPr/>
          <p:nvPr/>
        </p:nvGrpSpPr>
        <p:grpSpPr>
          <a:xfrm>
            <a:off x="6090558" y="4343400"/>
            <a:ext cx="2650672" cy="2400300"/>
            <a:chOff x="6090558" y="4343400"/>
            <a:chExt cx="2650672" cy="2400300"/>
          </a:xfrm>
        </p:grpSpPr>
        <p:sp>
          <p:nvSpPr>
            <p:cNvPr id="7" name="Lágrima 6"/>
            <p:cNvSpPr/>
            <p:nvPr/>
          </p:nvSpPr>
          <p:spPr>
            <a:xfrm>
              <a:off x="6090558" y="4343400"/>
              <a:ext cx="2650672" cy="24003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6596742" y="4629972"/>
              <a:ext cx="1959429" cy="1569660"/>
            </a:xfrm>
            <a:prstGeom prst="rect">
              <a:avLst/>
            </a:prstGeom>
            <a:noFill/>
          </p:spPr>
          <p:txBody>
            <a:bodyPr wrap="square" rtlCol="0">
              <a:spAutoFit/>
            </a:bodyPr>
            <a:lstStyle/>
            <a:p>
              <a:r>
                <a:rPr lang="es-MX" sz="4000" dirty="0">
                  <a:solidFill>
                    <a:schemeClr val="bg1"/>
                  </a:solidFill>
                </a:rPr>
                <a:t>250</a:t>
              </a:r>
              <a:r>
                <a:rPr lang="es-MX" sz="2800" dirty="0">
                  <a:solidFill>
                    <a:schemeClr val="bg1"/>
                  </a:solidFill>
                </a:rPr>
                <a:t> mil casos </a:t>
              </a:r>
            </a:p>
            <a:p>
              <a:r>
                <a:rPr lang="es-MX" sz="2800" dirty="0">
                  <a:solidFill>
                    <a:schemeClr val="bg1"/>
                  </a:solidFill>
                </a:rPr>
                <a:t>en México</a:t>
              </a:r>
              <a:endParaRPr lang="es-ES" sz="2800" dirty="0">
                <a:solidFill>
                  <a:schemeClr val="bg1"/>
                </a:solidFill>
              </a:endParaRPr>
            </a:p>
          </p:txBody>
        </p:sp>
      </p:grpSp>
    </p:spTree>
    <p:extLst>
      <p:ext uri="{BB962C8B-B14F-4D97-AF65-F5344CB8AC3E}">
        <p14:creationId xmlns:p14="http://schemas.microsoft.com/office/powerpoint/2010/main" xmlns="" val="1204323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Diagnostico</a:t>
            </a:r>
            <a:endParaRPr lang="es-ES" dirty="0"/>
          </a:p>
        </p:txBody>
      </p:sp>
      <p:sp>
        <p:nvSpPr>
          <p:cNvPr id="3" name="Marcador de contenido 2"/>
          <p:cNvSpPr>
            <a:spLocks noGrp="1"/>
          </p:cNvSpPr>
          <p:nvPr>
            <p:ph idx="1"/>
          </p:nvPr>
        </p:nvSpPr>
        <p:spPr>
          <a:xfrm>
            <a:off x="1069847" y="2121408"/>
            <a:ext cx="10458123" cy="4050792"/>
          </a:xfrm>
        </p:spPr>
        <p:txBody>
          <a:bodyPr/>
          <a:lstStyle/>
          <a:p>
            <a:pPr algn="just"/>
            <a:r>
              <a:rPr lang="es-MX" dirty="0"/>
              <a:t>El pronóstico del síndrome de Down varía dependiendo de las posibles complicaciones del paciente, como cardiopatías, susceptibilidad a infecciones y desarrollo de leucemia. A principios del siglo XX, se esperaba que los afectados por este síndrome vivieran menos de 10 años. Ahora, cerca del 80% de los adultos que lo padecen superan la edad de los 50 años. Los métodos de control más comunes en el caso del síndrome de Down son Alfa </a:t>
            </a:r>
            <a:r>
              <a:rPr lang="es-MX" dirty="0" err="1"/>
              <a:t>Feoprotrína</a:t>
            </a:r>
            <a:r>
              <a:rPr lang="es-MX" dirty="0"/>
              <a:t> (AFP) expandida, detección por </a:t>
            </a:r>
            <a:r>
              <a:rPr lang="es-MX" dirty="0" err="1"/>
              <a:t>translucencia</a:t>
            </a:r>
            <a:r>
              <a:rPr lang="es-MX" dirty="0"/>
              <a:t> </a:t>
            </a:r>
            <a:r>
              <a:rPr lang="es-MX" dirty="0" err="1"/>
              <a:t>nucal</a:t>
            </a:r>
            <a:r>
              <a:rPr lang="es-MX" dirty="0"/>
              <a:t> (NT), amniocentesis, toma de muestras de vellosidades coriónicas (CVS) y ultrasonido. Estas pruebas de diagnóstico informan a los padres de las necesidades físicas y mentales del bebé y les permiten prepararse para las dificultades a las que se enfrentarán.</a:t>
            </a:r>
            <a:endParaRPr lang="es-ES" dirty="0"/>
          </a:p>
        </p:txBody>
      </p:sp>
      <p:pic>
        <p:nvPicPr>
          <p:cNvPr id="4" name="Imagen 3"/>
          <p:cNvPicPr>
            <a:picLocks noChangeAspect="1"/>
          </p:cNvPicPr>
          <p:nvPr/>
        </p:nvPicPr>
        <p:blipFill>
          <a:blip r:embed="rId2"/>
          <a:stretch>
            <a:fillRect/>
          </a:stretch>
        </p:blipFill>
        <p:spPr>
          <a:xfrm>
            <a:off x="5604782" y="4886325"/>
            <a:ext cx="4208690" cy="1586190"/>
          </a:xfrm>
          <a:prstGeom prst="rect">
            <a:avLst/>
          </a:prstGeom>
        </p:spPr>
      </p:pic>
    </p:spTree>
    <p:extLst>
      <p:ext uri="{BB962C8B-B14F-4D97-AF65-F5344CB8AC3E}">
        <p14:creationId xmlns:p14="http://schemas.microsoft.com/office/powerpoint/2010/main" xmlns="" val="2370559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Definición </a:t>
            </a:r>
          </a:p>
        </p:txBody>
      </p:sp>
      <p:sp>
        <p:nvSpPr>
          <p:cNvPr id="3" name="Marcador de contenido 2"/>
          <p:cNvSpPr>
            <a:spLocks noGrp="1"/>
          </p:cNvSpPr>
          <p:nvPr>
            <p:ph idx="1"/>
          </p:nvPr>
        </p:nvSpPr>
        <p:spPr>
          <a:xfrm>
            <a:off x="581192" y="1593544"/>
            <a:ext cx="7561911" cy="2669151"/>
          </a:xfrm>
        </p:spPr>
        <p:txBody>
          <a:bodyPr/>
          <a:lstStyle/>
          <a:p>
            <a:pPr marL="0" indent="0">
              <a:buNone/>
            </a:pPr>
            <a:r>
              <a:rPr lang="es-MX" dirty="0"/>
              <a:t>Limitaciones significativas en el </a:t>
            </a:r>
            <a:r>
              <a:rPr lang="es-MX" b="1" i="1" dirty="0"/>
              <a:t>funcionamiento intelectual y la conducta adaptativa</a:t>
            </a:r>
            <a:r>
              <a:rPr lang="es-MX" dirty="0"/>
              <a:t> que abarca diversas habilidades prácticas, sociales y conceptuales tales como la comunicación, el cuidado personal, la autorregulación, las habilidades para la vida en el hogar y la comunidad, las habilidades sociales, las habilidades académicas funcionales, así como habilidades para el trabajo y el uso del tiempo libre. </a:t>
            </a:r>
          </a:p>
          <a:p>
            <a:endParaRPr lang="es-MX" dirty="0"/>
          </a:p>
        </p:txBody>
      </p:sp>
      <p:pic>
        <p:nvPicPr>
          <p:cNvPr id="4" name="Imagen 3"/>
          <p:cNvPicPr>
            <a:picLocks noChangeAspect="1"/>
          </p:cNvPicPr>
          <p:nvPr/>
        </p:nvPicPr>
        <p:blipFill rotWithShape="1">
          <a:blip r:embed="rId2"/>
          <a:srcRect l="7765" r="22396"/>
          <a:stretch/>
        </p:blipFill>
        <p:spPr>
          <a:xfrm>
            <a:off x="2811376" y="4009535"/>
            <a:ext cx="4263080" cy="2289096"/>
          </a:xfrm>
          <a:prstGeom prst="rect">
            <a:avLst/>
          </a:prstGeom>
        </p:spPr>
      </p:pic>
      <p:pic>
        <p:nvPicPr>
          <p:cNvPr id="5" name="Imagen 4"/>
          <p:cNvPicPr/>
          <p:nvPr/>
        </p:nvPicPr>
        <p:blipFill rotWithShape="1">
          <a:blip r:embed="rId3"/>
          <a:srcRect l="6061" t="33480" r="66982" b="10062"/>
          <a:stretch/>
        </p:blipFill>
        <p:spPr bwMode="auto">
          <a:xfrm>
            <a:off x="8143103" y="2372498"/>
            <a:ext cx="3632886" cy="4213222"/>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732018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09168" y="246648"/>
            <a:ext cx="10572000" cy="1193845"/>
          </a:xfrm>
        </p:spPr>
        <p:txBody>
          <a:bodyPr/>
          <a:lstStyle/>
          <a:p>
            <a:r>
              <a:rPr lang="es-MX" dirty="0"/>
              <a:t>Inteligencia limite </a:t>
            </a:r>
          </a:p>
        </p:txBody>
      </p:sp>
      <p:sp>
        <p:nvSpPr>
          <p:cNvPr id="3" name="Subtítulo 2"/>
          <p:cNvSpPr>
            <a:spLocks noGrp="1"/>
          </p:cNvSpPr>
          <p:nvPr>
            <p:ph type="subTitle" idx="1"/>
          </p:nvPr>
        </p:nvSpPr>
        <p:spPr>
          <a:xfrm>
            <a:off x="722319" y="1610720"/>
            <a:ext cx="5503116" cy="2873598"/>
          </a:xfrm>
        </p:spPr>
        <p:txBody>
          <a:bodyPr>
            <a:normAutofit/>
          </a:bodyPr>
          <a:lstStyle/>
          <a:p>
            <a:r>
              <a:rPr lang="es-MX" sz="2000" b="1" u="sng" dirty="0"/>
              <a:t>No existe ninguna definición que permita identificar. </a:t>
            </a:r>
            <a:endParaRPr lang="es-MX" dirty="0"/>
          </a:p>
          <a:p>
            <a:pPr marL="285750" indent="-285750" algn="ctr">
              <a:buFont typeface="Arial" panose="020B0604020202020204" pitchFamily="34" charset="0"/>
              <a:buChar char="•"/>
            </a:pPr>
            <a:r>
              <a:rPr lang="es-MX" dirty="0"/>
              <a:t>En el DSM IV dentro del apartado </a:t>
            </a:r>
            <a:r>
              <a:rPr lang="es-MX" b="1" u="sng" dirty="0"/>
              <a:t>“otras condiciones que pueden ser foco de atención clínica”, </a:t>
            </a:r>
            <a:r>
              <a:rPr lang="es-MX" dirty="0"/>
              <a:t>hace referencia a una característica de la inteligencia.</a:t>
            </a:r>
          </a:p>
        </p:txBody>
      </p:sp>
      <p:sp>
        <p:nvSpPr>
          <p:cNvPr id="4" name="CuadroTexto 3"/>
          <p:cNvSpPr txBox="1"/>
          <p:nvPr/>
        </p:nvSpPr>
        <p:spPr>
          <a:xfrm>
            <a:off x="6496819" y="1754857"/>
            <a:ext cx="5277648" cy="1938992"/>
          </a:xfrm>
          <a:prstGeom prst="rect">
            <a:avLst/>
          </a:prstGeom>
          <a:noFill/>
          <a:ln w="76200">
            <a:solidFill>
              <a:schemeClr val="accent1">
                <a:lumMod val="75000"/>
              </a:schemeClr>
            </a:solidFill>
          </a:ln>
        </p:spPr>
        <p:txBody>
          <a:bodyPr wrap="square" rtlCol="0">
            <a:spAutoFit/>
          </a:bodyPr>
          <a:lstStyle/>
          <a:p>
            <a:pPr algn="ctr"/>
            <a:r>
              <a:rPr lang="es-MX" sz="2000" dirty="0">
                <a:latin typeface="Arial Narrow" panose="020B0606020202030204" pitchFamily="34" charset="0"/>
              </a:rPr>
              <a:t>Cociente de inteligencia (CI) valor medio de la población puntuación típica de 100.</a:t>
            </a:r>
          </a:p>
          <a:p>
            <a:pPr algn="ctr"/>
            <a:r>
              <a:rPr lang="es-MX" sz="2000" dirty="0">
                <a:latin typeface="Arial Narrow" panose="020B0606020202030204" pitchFamily="34" charset="0"/>
              </a:rPr>
              <a:t>Los individuos que tienen un CI por debajo de la segunda desviación estándar se ubican en la franja de retraso mental (RM), lo cual corresponde a un CI de, aproximadamente, 70 o menos. </a:t>
            </a:r>
          </a:p>
        </p:txBody>
      </p:sp>
      <p:pic>
        <p:nvPicPr>
          <p:cNvPr id="1026" name="Picture 2" descr="Resultado de imagen para coeficiente intelectua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87864" y="4079375"/>
            <a:ext cx="3266684" cy="25643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7792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0000" y="447188"/>
            <a:ext cx="10571998" cy="304374"/>
          </a:xfrm>
        </p:spPr>
        <p:txBody>
          <a:bodyPr>
            <a:normAutofit fontScale="90000"/>
          </a:bodyPr>
          <a:lstStyle/>
          <a:p>
            <a:r>
              <a:rPr lang="es-MX" sz="2400" dirty="0"/>
              <a:t>http://static.mmkgroup.com.mx/mdb/uploads/2013/09/os10161.pdf</a:t>
            </a:r>
          </a:p>
        </p:txBody>
      </p:sp>
      <p:sp>
        <p:nvSpPr>
          <p:cNvPr id="3" name="Marcador de contenido 2"/>
          <p:cNvSpPr>
            <a:spLocks noGrp="1"/>
          </p:cNvSpPr>
          <p:nvPr>
            <p:ph idx="1"/>
          </p:nvPr>
        </p:nvSpPr>
        <p:spPr>
          <a:xfrm>
            <a:off x="342723" y="447188"/>
            <a:ext cx="10554574" cy="6206647"/>
          </a:xfrm>
        </p:spPr>
        <p:txBody>
          <a:bodyPr>
            <a:normAutofit/>
          </a:bodyPr>
          <a:lstStyle/>
          <a:p>
            <a:pPr marL="0" indent="0" algn="ctr">
              <a:buNone/>
            </a:pPr>
            <a:r>
              <a:rPr lang="es-MX" sz="4400" b="1" dirty="0"/>
              <a:t>Además… </a:t>
            </a:r>
            <a:r>
              <a:rPr lang="es-MX" b="1" dirty="0"/>
              <a:t>concurra la condición de desadaptación por lo menos en dos de las siguientes áreas:</a:t>
            </a:r>
            <a:endParaRPr lang="es-MX" dirty="0"/>
          </a:p>
          <a:p>
            <a:pPr marL="0" indent="0" algn="ctr">
              <a:buNone/>
            </a:pPr>
            <a:r>
              <a:rPr lang="es-MX" dirty="0"/>
              <a:t> comunicación</a:t>
            </a:r>
          </a:p>
          <a:p>
            <a:pPr marL="0" indent="0" algn="ctr">
              <a:buNone/>
            </a:pPr>
            <a:r>
              <a:rPr lang="es-MX" dirty="0"/>
              <a:t>Autocuidado</a:t>
            </a:r>
          </a:p>
          <a:p>
            <a:pPr marL="0" indent="0" algn="ctr">
              <a:buNone/>
            </a:pPr>
            <a:r>
              <a:rPr lang="es-MX" dirty="0"/>
              <a:t>vida en casa</a:t>
            </a:r>
          </a:p>
          <a:p>
            <a:pPr marL="0" indent="0" algn="ctr">
              <a:buNone/>
            </a:pPr>
            <a:r>
              <a:rPr lang="es-MX" dirty="0"/>
              <a:t>habilidades sociales e interpersonales </a:t>
            </a:r>
          </a:p>
          <a:p>
            <a:pPr marL="0" indent="0" algn="ctr">
              <a:buNone/>
            </a:pPr>
            <a:r>
              <a:rPr lang="es-MX" dirty="0"/>
              <a:t>uso de los recursos comunitarios</a:t>
            </a:r>
          </a:p>
          <a:p>
            <a:pPr marL="0" indent="0" algn="ctr">
              <a:buNone/>
            </a:pPr>
            <a:r>
              <a:rPr lang="es-MX" dirty="0"/>
              <a:t>Autonomía</a:t>
            </a:r>
          </a:p>
          <a:p>
            <a:pPr marL="0" indent="0" algn="ctr">
              <a:buNone/>
            </a:pPr>
            <a:r>
              <a:rPr lang="es-MX" dirty="0"/>
              <a:t>habilidades académicas </a:t>
            </a:r>
          </a:p>
          <a:p>
            <a:pPr marL="0" indent="0" algn="ctr">
              <a:buNone/>
            </a:pPr>
            <a:r>
              <a:rPr lang="es-MX" dirty="0"/>
              <a:t>Trabajo</a:t>
            </a:r>
          </a:p>
          <a:p>
            <a:pPr marL="0" indent="0" algn="ctr">
              <a:buNone/>
            </a:pPr>
            <a:r>
              <a:rPr lang="es-MX" dirty="0"/>
              <a:t>Ocio</a:t>
            </a:r>
          </a:p>
          <a:p>
            <a:pPr marL="0" indent="0" algn="ctr">
              <a:buNone/>
            </a:pPr>
            <a:r>
              <a:rPr lang="es-MX" dirty="0"/>
              <a:t>Salud</a:t>
            </a:r>
          </a:p>
          <a:p>
            <a:pPr marL="0" indent="0" algn="ctr">
              <a:buNone/>
            </a:pPr>
            <a:r>
              <a:rPr lang="es-MX" dirty="0"/>
              <a:t>Seguridad</a:t>
            </a:r>
          </a:p>
        </p:txBody>
      </p:sp>
      <p:pic>
        <p:nvPicPr>
          <p:cNvPr id="2050" name="Picture 2" descr="Resultado de imagen para comunicac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723" y="2389569"/>
            <a:ext cx="1938493" cy="1160942"/>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Resultado de imagen para autocuidad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86646" y="3818886"/>
            <a:ext cx="1906911" cy="1674006"/>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Imagen relacionad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152612" y="2243021"/>
            <a:ext cx="1663147" cy="973118"/>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Resultado de imagen para seguridad"/>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331635" y="3550511"/>
            <a:ext cx="3305102" cy="20400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9267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4636" y="747813"/>
            <a:ext cx="10571998" cy="970450"/>
          </a:xfrm>
        </p:spPr>
        <p:txBody>
          <a:bodyPr>
            <a:normAutofit fontScale="90000"/>
          </a:bodyPr>
          <a:lstStyle/>
          <a:p>
            <a:r>
              <a:rPr lang="es-MX" dirty="0"/>
              <a:t/>
            </a:r>
            <a:br>
              <a:rPr lang="es-MX" dirty="0"/>
            </a:br>
            <a:r>
              <a:rPr lang="es-MX" dirty="0"/>
              <a:t/>
            </a:r>
            <a:br>
              <a:rPr lang="es-MX" dirty="0"/>
            </a:br>
            <a:r>
              <a:rPr lang="es-MX" dirty="0"/>
              <a:t>Características</a:t>
            </a:r>
            <a:br>
              <a:rPr lang="es-MX" dirty="0"/>
            </a:br>
            <a:r>
              <a:rPr lang="es-MX" dirty="0"/>
              <a:t>A nivel general:  </a:t>
            </a:r>
            <a:r>
              <a:rPr lang="es-MX" sz="1800" dirty="0"/>
              <a:t>http://asociacionenlinea.org/conceptos-inteligencia-limite/</a:t>
            </a:r>
            <a:endParaRPr lang="es-MX" dirty="0"/>
          </a:p>
        </p:txBody>
      </p:sp>
      <p:sp>
        <p:nvSpPr>
          <p:cNvPr id="5" name="CuadroTexto 4"/>
          <p:cNvSpPr txBox="1"/>
          <p:nvPr/>
        </p:nvSpPr>
        <p:spPr>
          <a:xfrm>
            <a:off x="954256" y="2613209"/>
            <a:ext cx="2578085" cy="919131"/>
          </a:xfrm>
          <a:prstGeom prst="rect">
            <a:avLst/>
          </a:prstGeom>
          <a:solidFill>
            <a:schemeClr val="accent1">
              <a:lumMod val="75000"/>
            </a:schemeClr>
          </a:solidFill>
        </p:spPr>
        <p:txBody>
          <a:bodyPr wrap="square" rtlCol="0">
            <a:spAutoFit/>
          </a:bodyPr>
          <a:lstStyle/>
          <a:p>
            <a:r>
              <a:rPr lang="es-MX" dirty="0">
                <a:latin typeface="Arial Black" panose="020B0A04020102020204" pitchFamily="34" charset="0"/>
              </a:rPr>
              <a:t>Sin rasgos físicos aparentes.</a:t>
            </a:r>
          </a:p>
          <a:p>
            <a:endParaRPr lang="es-MX" dirty="0"/>
          </a:p>
        </p:txBody>
      </p:sp>
      <p:sp>
        <p:nvSpPr>
          <p:cNvPr id="6" name="CuadroTexto 5"/>
          <p:cNvSpPr txBox="1"/>
          <p:nvPr/>
        </p:nvSpPr>
        <p:spPr>
          <a:xfrm>
            <a:off x="8780745" y="2485840"/>
            <a:ext cx="2004164" cy="1477328"/>
          </a:xfrm>
          <a:prstGeom prst="rect">
            <a:avLst/>
          </a:prstGeom>
          <a:solidFill>
            <a:schemeClr val="accent1">
              <a:lumMod val="75000"/>
            </a:schemeClr>
          </a:solidFill>
        </p:spPr>
        <p:txBody>
          <a:bodyPr wrap="square" rtlCol="0">
            <a:spAutoFit/>
          </a:bodyPr>
          <a:lstStyle/>
          <a:p>
            <a:r>
              <a:rPr lang="es-MX" dirty="0">
                <a:latin typeface="Arial Black" panose="020B0A04020102020204" pitchFamily="34" charset="0"/>
              </a:rPr>
              <a:t>Desfase entre su edad cronológica y su edad mental.</a:t>
            </a:r>
            <a:endParaRPr lang="es-MX" dirty="0"/>
          </a:p>
        </p:txBody>
      </p:sp>
      <p:sp>
        <p:nvSpPr>
          <p:cNvPr id="7" name="CuadroTexto 6"/>
          <p:cNvSpPr txBox="1"/>
          <p:nvPr/>
        </p:nvSpPr>
        <p:spPr>
          <a:xfrm>
            <a:off x="4509370" y="2485840"/>
            <a:ext cx="3294346" cy="2031325"/>
          </a:xfrm>
          <a:prstGeom prst="rect">
            <a:avLst/>
          </a:prstGeom>
          <a:noFill/>
          <a:ln w="76200">
            <a:solidFill>
              <a:schemeClr val="tx1"/>
            </a:solidFill>
          </a:ln>
        </p:spPr>
        <p:txBody>
          <a:bodyPr wrap="square" rtlCol="0">
            <a:spAutoFit/>
          </a:bodyPr>
          <a:lstStyle/>
          <a:p>
            <a:r>
              <a:rPr lang="es-MX" dirty="0">
                <a:latin typeface="Arial Black" panose="020B0A04020102020204" pitchFamily="34" charset="0"/>
              </a:rPr>
              <a:t>Falta de iniciativa y limitada capacidad </a:t>
            </a:r>
            <a:r>
              <a:rPr lang="es-MX" dirty="0"/>
              <a:t>para generar mecanismos racionales que les permitan la resolución de situaciones cotidianas.</a:t>
            </a:r>
          </a:p>
          <a:p>
            <a:endParaRPr lang="es-MX" dirty="0"/>
          </a:p>
        </p:txBody>
      </p:sp>
      <p:sp>
        <p:nvSpPr>
          <p:cNvPr id="8" name="CuadroTexto 7"/>
          <p:cNvSpPr txBox="1"/>
          <p:nvPr/>
        </p:nvSpPr>
        <p:spPr>
          <a:xfrm>
            <a:off x="3256767" y="4836659"/>
            <a:ext cx="1916135" cy="923330"/>
          </a:xfrm>
          <a:prstGeom prst="rect">
            <a:avLst/>
          </a:prstGeom>
          <a:solidFill>
            <a:schemeClr val="accent1">
              <a:lumMod val="75000"/>
            </a:schemeClr>
          </a:solidFill>
        </p:spPr>
        <p:txBody>
          <a:bodyPr wrap="square" rtlCol="0">
            <a:spAutoFit/>
          </a:bodyPr>
          <a:lstStyle/>
          <a:p>
            <a:r>
              <a:rPr lang="es-MX" dirty="0">
                <a:latin typeface="Arial Black" panose="020B0A04020102020204" pitchFamily="34" charset="0"/>
              </a:rPr>
              <a:t>Poca capacidad de adaptación</a:t>
            </a:r>
            <a:endParaRPr lang="es-MX" dirty="0"/>
          </a:p>
        </p:txBody>
      </p:sp>
      <p:sp>
        <p:nvSpPr>
          <p:cNvPr id="10" name="Marcador de contenido 9"/>
          <p:cNvSpPr>
            <a:spLocks noGrp="1"/>
          </p:cNvSpPr>
          <p:nvPr>
            <p:ph idx="1"/>
          </p:nvPr>
        </p:nvSpPr>
        <p:spPr>
          <a:xfrm>
            <a:off x="6680891" y="4791813"/>
            <a:ext cx="2888993" cy="1596462"/>
          </a:xfrm>
          <a:ln w="76200">
            <a:solidFill>
              <a:schemeClr val="tx1"/>
            </a:solidFill>
          </a:ln>
        </p:spPr>
        <p:txBody>
          <a:bodyPr/>
          <a:lstStyle/>
          <a:p>
            <a:pPr marL="0" indent="0">
              <a:buNone/>
            </a:pPr>
            <a:r>
              <a:rPr lang="es-MX" dirty="0"/>
              <a:t>Dificultades en psicomotricidad (fundamentalmente en psicomotricidad fina).</a:t>
            </a:r>
          </a:p>
          <a:p>
            <a:pPr marL="0" indent="0">
              <a:buNone/>
            </a:pPr>
            <a:endParaRPr lang="es-MX" dirty="0"/>
          </a:p>
        </p:txBody>
      </p:sp>
    </p:spTree>
    <p:extLst>
      <p:ext uri="{BB962C8B-B14F-4D97-AF65-F5344CB8AC3E}">
        <p14:creationId xmlns:p14="http://schemas.microsoft.com/office/powerpoint/2010/main" xmlns="" val="1103305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Nivel intelectual </a:t>
            </a:r>
          </a:p>
        </p:txBody>
      </p:sp>
      <p:sp>
        <p:nvSpPr>
          <p:cNvPr id="3" name="Marcador de contenido 2"/>
          <p:cNvSpPr>
            <a:spLocks noGrp="1"/>
          </p:cNvSpPr>
          <p:nvPr>
            <p:ph idx="1"/>
          </p:nvPr>
        </p:nvSpPr>
        <p:spPr/>
        <p:txBody>
          <a:bodyPr/>
          <a:lstStyle/>
          <a:p>
            <a:r>
              <a:rPr lang="es-MX" dirty="0"/>
              <a:t>Problemas de lectoescritura.</a:t>
            </a:r>
          </a:p>
          <a:p>
            <a:r>
              <a:rPr lang="es-MX" dirty="0"/>
              <a:t>Dificultades en el desarrollo del lenguaje.</a:t>
            </a:r>
          </a:p>
          <a:p>
            <a:r>
              <a:rPr lang="es-MX" dirty="0"/>
              <a:t>Dificultades en la gestión del dinero, en la devolución del cambio y en el valor del dinero.</a:t>
            </a:r>
          </a:p>
          <a:p>
            <a:r>
              <a:rPr lang="es-MX" dirty="0"/>
              <a:t>Dificultades en la organización, gestión y planificación del espacio-tiempo.</a:t>
            </a:r>
          </a:p>
          <a:p>
            <a:r>
              <a:rPr lang="es-MX" dirty="0"/>
              <a:t>Buen nivel de memoria selectiva en detrimento de otros tipos de memoria</a:t>
            </a:r>
          </a:p>
          <a:p>
            <a:endParaRPr lang="es-MX" dirty="0"/>
          </a:p>
        </p:txBody>
      </p:sp>
    </p:spTree>
    <p:extLst>
      <p:ext uri="{BB962C8B-B14F-4D97-AF65-F5344CB8AC3E}">
        <p14:creationId xmlns:p14="http://schemas.microsoft.com/office/powerpoint/2010/main" xmlns="" val="1835482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Prevalencia: </a:t>
            </a:r>
          </a:p>
        </p:txBody>
      </p:sp>
      <p:sp>
        <p:nvSpPr>
          <p:cNvPr id="3" name="Marcador de contenido 2"/>
          <p:cNvSpPr>
            <a:spLocks noGrp="1"/>
          </p:cNvSpPr>
          <p:nvPr>
            <p:ph idx="1"/>
          </p:nvPr>
        </p:nvSpPr>
        <p:spPr/>
        <p:txBody>
          <a:bodyPr/>
          <a:lstStyle/>
          <a:p>
            <a:r>
              <a:rPr lang="es-MX" dirty="0"/>
              <a:t>Aproximadamente un 3 por 100 de los niños tienen inteligencia límite.</a:t>
            </a:r>
          </a:p>
          <a:p>
            <a:pPr marL="0" indent="0">
              <a:buNone/>
            </a:pPr>
            <a:endParaRPr lang="es-MX" dirty="0"/>
          </a:p>
        </p:txBody>
      </p:sp>
    </p:spTree>
    <p:extLst>
      <p:ext uri="{BB962C8B-B14F-4D97-AF65-F5344CB8AC3E}">
        <p14:creationId xmlns:p14="http://schemas.microsoft.com/office/powerpoint/2010/main" xmlns="" val="1202466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¿Cuáles son las causas de la inteligencia límite?</a:t>
            </a:r>
          </a:p>
        </p:txBody>
      </p:sp>
      <p:sp>
        <p:nvSpPr>
          <p:cNvPr id="3" name="Marcador de contenido 2"/>
          <p:cNvSpPr>
            <a:spLocks noGrp="1"/>
          </p:cNvSpPr>
          <p:nvPr>
            <p:ph idx="1"/>
          </p:nvPr>
        </p:nvSpPr>
        <p:spPr>
          <a:ln w="28575">
            <a:solidFill>
              <a:schemeClr val="tx1"/>
            </a:solidFill>
            <a:prstDash val="dash"/>
          </a:ln>
        </p:spPr>
        <p:txBody>
          <a:bodyPr>
            <a:normAutofit/>
          </a:bodyPr>
          <a:lstStyle/>
          <a:p>
            <a:r>
              <a:rPr lang="es-MX" b="1" dirty="0"/>
              <a:t>Condiciones genéticas. </a:t>
            </a:r>
            <a:r>
              <a:rPr lang="es-MX" dirty="0"/>
              <a:t>La inteligencia límite puede estar causada por genes anormales heredados de los padres, errores cuando los genes se combinan.</a:t>
            </a:r>
          </a:p>
          <a:p>
            <a:r>
              <a:rPr lang="es-MX" b="1" dirty="0"/>
              <a:t>Problemas durante el embarazo. </a:t>
            </a:r>
            <a:r>
              <a:rPr lang="es-MX" dirty="0"/>
              <a:t>Debido a un mal desarrollo durante el embarazo. Alcohol, drogas, infección como la rubéola.</a:t>
            </a:r>
          </a:p>
          <a:p>
            <a:r>
              <a:rPr lang="es-MX" b="1" dirty="0"/>
              <a:t>Problemas al nacer. </a:t>
            </a:r>
            <a:r>
              <a:rPr lang="es-MX" dirty="0"/>
              <a:t>Si no está recibiendo suficiente oxígeno.</a:t>
            </a:r>
          </a:p>
          <a:p>
            <a:r>
              <a:rPr lang="es-MX" b="1" dirty="0"/>
              <a:t>Problemas de la salud.</a:t>
            </a:r>
            <a:r>
              <a:rPr lang="es-MX" dirty="0"/>
              <a:t> Algunas enfermedades tales como tos convulsiva, varicela, o meningitis. La inteligencia límite puede también ser causado por malnutrición extrema (por no comer bien), o por no recibir suficiente cuidado médico, o por ser el bebe expuesto a productos venenosos tales como plomo o mercurio.</a:t>
            </a:r>
          </a:p>
          <a:p>
            <a:endParaRPr lang="es-MX" dirty="0"/>
          </a:p>
        </p:txBody>
      </p:sp>
    </p:spTree>
    <p:extLst>
      <p:ext uri="{BB962C8B-B14F-4D97-AF65-F5344CB8AC3E}">
        <p14:creationId xmlns:p14="http://schemas.microsoft.com/office/powerpoint/2010/main" xmlns="" val="239495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Diagnóstico</a:t>
            </a:r>
            <a:br>
              <a:rPr lang="es-MX" dirty="0"/>
            </a:br>
            <a:r>
              <a:rPr lang="es-MX" sz="2000" dirty="0"/>
              <a:t>http://fundacionbelen.org/base-datos/inteligencia-limite/</a:t>
            </a:r>
            <a:endParaRPr lang="es-MX" dirty="0"/>
          </a:p>
        </p:txBody>
      </p:sp>
      <p:sp>
        <p:nvSpPr>
          <p:cNvPr id="3" name="Marcador de contenido 2"/>
          <p:cNvSpPr>
            <a:spLocks noGrp="1"/>
          </p:cNvSpPr>
          <p:nvPr>
            <p:ph idx="1"/>
          </p:nvPr>
        </p:nvSpPr>
        <p:spPr>
          <a:xfrm>
            <a:off x="117089" y="1891430"/>
            <a:ext cx="11957820" cy="4966570"/>
          </a:xfrm>
        </p:spPr>
        <p:txBody>
          <a:bodyPr>
            <a:normAutofit/>
          </a:bodyPr>
          <a:lstStyle/>
          <a:p>
            <a:r>
              <a:rPr lang="es-MX" dirty="0"/>
              <a:t>La habilidad del cerebro de la persona para aprender, pensar, resolver problemas, y lograr encontrar sentido en el mundo que le rodea </a:t>
            </a:r>
            <a:r>
              <a:rPr lang="es-MX" b="1" u="sng" dirty="0"/>
              <a:t>(funcionamiento intelectual).</a:t>
            </a:r>
          </a:p>
          <a:p>
            <a:r>
              <a:rPr lang="es-MX" dirty="0"/>
              <a:t>Observando si el niño tiene las destrezas necesarias para vivir independientemente </a:t>
            </a:r>
            <a:r>
              <a:rPr lang="es-MX" b="1" u="sng" dirty="0"/>
              <a:t>(conducta adaptiva o funcionamiento adaptivo o social).</a:t>
            </a:r>
          </a:p>
          <a:p>
            <a:r>
              <a:rPr lang="es-MX" dirty="0"/>
              <a:t>El funcionamiento intelectual </a:t>
            </a:r>
            <a:r>
              <a:rPr lang="es-MX" b="1" u="sng" dirty="0"/>
              <a:t>(coeficiente de inteligencia).</a:t>
            </a:r>
          </a:p>
        </p:txBody>
      </p:sp>
    </p:spTree>
    <p:extLst>
      <p:ext uri="{BB962C8B-B14F-4D97-AF65-F5344CB8AC3E}">
        <p14:creationId xmlns:p14="http://schemas.microsoft.com/office/powerpoint/2010/main" xmlns="" val="3533992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8712" y="2222287"/>
            <a:ext cx="10554574" cy="4178513"/>
          </a:xfrm>
        </p:spPr>
        <p:txBody>
          <a:bodyPr>
            <a:normAutofit fontScale="92500" lnSpcReduction="20000"/>
          </a:bodyPr>
          <a:lstStyle/>
          <a:p>
            <a:pPr algn="ctr"/>
            <a:r>
              <a:rPr lang="es-MX" dirty="0"/>
              <a:t>Para medir la conducta adaptiva, los profesionales estudian lo que el niño puede hacer en </a:t>
            </a:r>
            <a:r>
              <a:rPr lang="es-MX" b="1" u="sng" dirty="0"/>
              <a:t>comparación a otros niños de su edad</a:t>
            </a:r>
            <a:r>
              <a:rPr lang="es-MX" dirty="0"/>
              <a:t>. </a:t>
            </a:r>
          </a:p>
          <a:p>
            <a:pPr marL="0" indent="0" algn="ctr">
              <a:buNone/>
            </a:pPr>
            <a:r>
              <a:rPr lang="es-MX" dirty="0"/>
              <a:t>Ciertas destrezas son importantes para la conducta social. </a:t>
            </a:r>
          </a:p>
          <a:p>
            <a:pPr marL="0" indent="0" algn="ctr">
              <a:buNone/>
            </a:pPr>
            <a:r>
              <a:rPr lang="es-MX" dirty="0"/>
              <a:t>Estas son:</a:t>
            </a:r>
          </a:p>
          <a:p>
            <a:pPr marL="0" indent="0" algn="ctr">
              <a:buNone/>
            </a:pPr>
            <a:endParaRPr lang="es-MX" dirty="0"/>
          </a:p>
          <a:p>
            <a:r>
              <a:rPr lang="es-MX" dirty="0"/>
              <a:t>Las destrezas de la </a:t>
            </a:r>
            <a:r>
              <a:rPr lang="es-MX" b="1" u="sng" dirty="0"/>
              <a:t>vida diaria</a:t>
            </a:r>
            <a:r>
              <a:rPr lang="es-MX" dirty="0"/>
              <a:t>, tales como vestirse, ir al baño, y comer</a:t>
            </a:r>
          </a:p>
          <a:p>
            <a:r>
              <a:rPr lang="es-MX" dirty="0"/>
              <a:t>Las </a:t>
            </a:r>
            <a:r>
              <a:rPr lang="es-MX" b="1" u="sng" dirty="0"/>
              <a:t>destrezas para la comunicación</a:t>
            </a:r>
            <a:r>
              <a:rPr lang="es-MX" dirty="0"/>
              <a:t>, tales como comprender lo que se dice y poder responder.</a:t>
            </a:r>
          </a:p>
          <a:p>
            <a:r>
              <a:rPr lang="es-MX" b="1" u="sng" dirty="0"/>
              <a:t>Destrezas sociales </a:t>
            </a:r>
            <a:r>
              <a:rPr lang="es-MX" dirty="0"/>
              <a:t>con los compañeros, miembros de la familia, adultos, y otras personas.</a:t>
            </a:r>
          </a:p>
          <a:p>
            <a:pPr marL="0" indent="0" algn="ctr">
              <a:buNone/>
            </a:pPr>
            <a:endParaRPr lang="es-MX" sz="2400" dirty="0">
              <a:solidFill>
                <a:schemeClr val="accent1">
                  <a:lumMod val="75000"/>
                </a:schemeClr>
              </a:solidFill>
              <a:latin typeface="Agency FB" panose="020B0503020202020204" pitchFamily="34" charset="0"/>
            </a:endParaRPr>
          </a:p>
          <a:p>
            <a:pPr marL="0" indent="0" algn="ctr">
              <a:buNone/>
            </a:pPr>
            <a:r>
              <a:rPr lang="es-MX" sz="2400" dirty="0">
                <a:solidFill>
                  <a:schemeClr val="accent1">
                    <a:lumMod val="75000"/>
                  </a:schemeClr>
                </a:solidFill>
                <a:latin typeface="Agency FB" panose="020B0503020202020204" pitchFamily="34" charset="0"/>
              </a:rPr>
              <a:t>El diagnóstico puede cambiar con el aprendizaje. En tanto crece y aprende la persona con inteligencia límite, su habilidad para vivir independientemente y llevarse bien con el mundo también aumenta. </a:t>
            </a:r>
          </a:p>
          <a:p>
            <a:endParaRPr lang="es-MX" dirty="0"/>
          </a:p>
        </p:txBody>
      </p:sp>
    </p:spTree>
    <p:extLst>
      <p:ext uri="{BB962C8B-B14F-4D97-AF65-F5344CB8AC3E}">
        <p14:creationId xmlns:p14="http://schemas.microsoft.com/office/powerpoint/2010/main" xmlns="" val="197275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Referencias</a:t>
            </a:r>
            <a:endParaRPr lang="es-ES" dirty="0"/>
          </a:p>
        </p:txBody>
      </p:sp>
      <p:sp>
        <p:nvSpPr>
          <p:cNvPr id="3" name="Marcador de contenido 2"/>
          <p:cNvSpPr>
            <a:spLocks noGrp="1"/>
          </p:cNvSpPr>
          <p:nvPr>
            <p:ph idx="1"/>
          </p:nvPr>
        </p:nvSpPr>
        <p:spPr/>
        <p:txBody>
          <a:bodyPr/>
          <a:lstStyle/>
          <a:p>
            <a:r>
              <a:rPr lang="es-ES" dirty="0">
                <a:hlinkClick r:id="rId2"/>
              </a:rPr>
              <a:t>http://www.down21.org/</a:t>
            </a:r>
            <a:endParaRPr lang="es-ES" dirty="0"/>
          </a:p>
          <a:p>
            <a:r>
              <a:rPr lang="es-ES" dirty="0">
                <a:hlinkClick r:id="rId3"/>
              </a:rPr>
              <a:t>https://es.slideshare.net/manueljesusgarciarodriguez/prader-willi-y-sindrome-de-down</a:t>
            </a:r>
            <a:endParaRPr lang="es-ES" dirty="0"/>
          </a:p>
          <a:p>
            <a:r>
              <a:rPr lang="es-ES" dirty="0"/>
              <a:t>http://www.un.org/es/events/downsyndromeday/background.shtml</a:t>
            </a:r>
          </a:p>
        </p:txBody>
      </p:sp>
    </p:spTree>
    <p:extLst>
      <p:ext uri="{BB962C8B-B14F-4D97-AF65-F5344CB8AC3E}">
        <p14:creationId xmlns:p14="http://schemas.microsoft.com/office/powerpoint/2010/main" xmlns="" val="373944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Referencias </a:t>
            </a:r>
          </a:p>
        </p:txBody>
      </p:sp>
      <p:sp>
        <p:nvSpPr>
          <p:cNvPr id="3" name="Marcador de contenido 2"/>
          <p:cNvSpPr>
            <a:spLocks noGrp="1"/>
          </p:cNvSpPr>
          <p:nvPr>
            <p:ph idx="1"/>
          </p:nvPr>
        </p:nvSpPr>
        <p:spPr/>
        <p:txBody>
          <a:bodyPr>
            <a:normAutofit/>
          </a:bodyPr>
          <a:lstStyle/>
          <a:p>
            <a:r>
              <a:rPr lang="es-MX" sz="2000" dirty="0"/>
              <a:t>Dirección general de educación indígena, (2012). Educación pertinente e inclusiva. La discapacidad en educación indígena. Guía- cuaderno3: atención educativa de alumnos y alumnas con discapacidad intelectual. </a:t>
            </a:r>
          </a:p>
          <a:p>
            <a:r>
              <a:rPr lang="es-MX" sz="2000" dirty="0"/>
              <a:t>Concejo nacional de fomento educativo, (2010).Discapacidad intelectual Guía didáctica para la inclusión educativa en educación inicial y básica.</a:t>
            </a:r>
          </a:p>
        </p:txBody>
      </p:sp>
    </p:spTree>
    <p:extLst>
      <p:ext uri="{BB962C8B-B14F-4D97-AF65-F5344CB8AC3E}">
        <p14:creationId xmlns:p14="http://schemas.microsoft.com/office/powerpoint/2010/main" xmlns="" val="308848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16488" y="138131"/>
            <a:ext cx="6327761" cy="6583945"/>
          </a:xfrm>
          <a:prstGeom prst="rect">
            <a:avLst/>
          </a:prstGeom>
        </p:spPr>
      </p:pic>
      <p:pic>
        <p:nvPicPr>
          <p:cNvPr id="2" name="Imagen 1"/>
          <p:cNvPicPr>
            <a:picLocks noChangeAspect="1"/>
          </p:cNvPicPr>
          <p:nvPr/>
        </p:nvPicPr>
        <p:blipFill>
          <a:blip r:embed="rId3"/>
          <a:stretch>
            <a:fillRect/>
          </a:stretch>
        </p:blipFill>
        <p:spPr>
          <a:xfrm>
            <a:off x="8405609" y="2251375"/>
            <a:ext cx="2921417" cy="1986993"/>
          </a:xfrm>
          <a:prstGeom prst="rect">
            <a:avLst/>
          </a:prstGeom>
        </p:spPr>
      </p:pic>
    </p:spTree>
    <p:extLst>
      <p:ext uri="{BB962C8B-B14F-4D97-AF65-F5344CB8AC3E}">
        <p14:creationId xmlns:p14="http://schemas.microsoft.com/office/powerpoint/2010/main" xmlns="" val="2208294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1097033"/>
          </a:xfrm>
        </p:spPr>
        <p:txBody>
          <a:bodyPr/>
          <a:lstStyle/>
          <a:p>
            <a:r>
              <a:rPr lang="es-MX" dirty="0"/>
              <a:t>Etiología  </a:t>
            </a:r>
          </a:p>
        </p:txBody>
      </p:sp>
      <p:pic>
        <p:nvPicPr>
          <p:cNvPr id="8" name="Marcador de contenido 7"/>
          <p:cNvPicPr>
            <a:picLocks noGrp="1" noChangeAspect="1"/>
          </p:cNvPicPr>
          <p:nvPr>
            <p:ph idx="1"/>
          </p:nvPr>
        </p:nvPicPr>
        <p:blipFill>
          <a:blip r:embed="rId2"/>
          <a:stretch>
            <a:fillRect/>
          </a:stretch>
        </p:blipFill>
        <p:spPr>
          <a:xfrm>
            <a:off x="895443" y="1581665"/>
            <a:ext cx="10407209" cy="4548097"/>
          </a:xfrm>
        </p:spPr>
      </p:pic>
    </p:spTree>
    <p:extLst>
      <p:ext uri="{BB962C8B-B14F-4D97-AF65-F5344CB8AC3E}">
        <p14:creationId xmlns:p14="http://schemas.microsoft.com/office/powerpoint/2010/main" xmlns="" val="56278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Características </a:t>
            </a:r>
          </a:p>
        </p:txBody>
      </p:sp>
      <p:sp>
        <p:nvSpPr>
          <p:cNvPr id="6" name="CuadroTexto 5"/>
          <p:cNvSpPr txBox="1"/>
          <p:nvPr/>
        </p:nvSpPr>
        <p:spPr>
          <a:xfrm>
            <a:off x="627659" y="1976762"/>
            <a:ext cx="5028775" cy="5355312"/>
          </a:xfrm>
          <a:prstGeom prst="rect">
            <a:avLst/>
          </a:prstGeom>
          <a:noFill/>
        </p:spPr>
        <p:txBody>
          <a:bodyPr wrap="square" rtlCol="0">
            <a:spAutoFit/>
          </a:bodyPr>
          <a:lstStyle/>
          <a:p>
            <a:pPr algn="ctr"/>
            <a:r>
              <a:rPr lang="es-MX" sz="2400" dirty="0">
                <a:solidFill>
                  <a:schemeClr val="accent1">
                    <a:lumMod val="50000"/>
                  </a:schemeClr>
                </a:solidFill>
              </a:rPr>
              <a:t>Educativa</a:t>
            </a:r>
            <a:r>
              <a:rPr lang="es-MX" dirty="0">
                <a:solidFill>
                  <a:schemeClr val="accent1">
                    <a:lumMod val="50000"/>
                  </a:schemeClr>
                </a:solidFill>
              </a:rPr>
              <a:t> </a:t>
            </a:r>
          </a:p>
          <a:p>
            <a:endParaRPr lang="es-MX" dirty="0"/>
          </a:p>
          <a:p>
            <a:pPr algn="ctr"/>
            <a:r>
              <a:rPr lang="es-MX" sz="2400" dirty="0"/>
              <a:t>Se manifiestan una discapacidad intelectual severa, moderada o leve en su aprendizaje, lenguaje, forma de relacionarse, atención, comprensión y retención. </a:t>
            </a:r>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a:p>
            <a:endParaRPr lang="es-MX" dirty="0"/>
          </a:p>
        </p:txBody>
      </p:sp>
      <p:sp>
        <p:nvSpPr>
          <p:cNvPr id="7" name="CuadroTexto 6"/>
          <p:cNvSpPr txBox="1"/>
          <p:nvPr/>
        </p:nvSpPr>
        <p:spPr>
          <a:xfrm>
            <a:off x="6210679" y="825560"/>
            <a:ext cx="4991708" cy="3046988"/>
          </a:xfrm>
          <a:prstGeom prst="rect">
            <a:avLst/>
          </a:prstGeom>
          <a:noFill/>
        </p:spPr>
        <p:txBody>
          <a:bodyPr wrap="square" rtlCol="0">
            <a:spAutoFit/>
          </a:bodyPr>
          <a:lstStyle/>
          <a:p>
            <a:pPr algn="ctr"/>
            <a:r>
              <a:rPr lang="es-MX" sz="2400" dirty="0">
                <a:solidFill>
                  <a:schemeClr val="accent1">
                    <a:lumMod val="50000"/>
                  </a:schemeClr>
                </a:solidFill>
              </a:rPr>
              <a:t>Físicas</a:t>
            </a:r>
          </a:p>
          <a:p>
            <a:pPr algn="ctr"/>
            <a:r>
              <a:rPr lang="es-MX" sz="2400" dirty="0"/>
              <a:t>Síndrome de Down</a:t>
            </a:r>
            <a:endParaRPr lang="es-MX" sz="2400" dirty="0">
              <a:solidFill>
                <a:schemeClr val="accent1">
                  <a:lumMod val="50000"/>
                </a:schemeClr>
              </a:solidFill>
            </a:endParaRPr>
          </a:p>
          <a:p>
            <a:pPr algn="ctr"/>
            <a:r>
              <a:rPr lang="es-MX" sz="2400" dirty="0"/>
              <a:t>Hidrocefalia (cráneo demasiado grande) o microcefalia (cráneo pequeño).  En poco el porcentaje en que se presentan. </a:t>
            </a:r>
          </a:p>
          <a:p>
            <a:pPr algn="ctr"/>
            <a:endParaRPr lang="es-MX" sz="2400" dirty="0"/>
          </a:p>
          <a:p>
            <a:pPr algn="ctr"/>
            <a:endParaRPr lang="es-MX" sz="2400" dirty="0"/>
          </a:p>
        </p:txBody>
      </p:sp>
      <p:pic>
        <p:nvPicPr>
          <p:cNvPr id="8" name="Imagen 7"/>
          <p:cNvPicPr>
            <a:picLocks noChangeAspect="1"/>
          </p:cNvPicPr>
          <p:nvPr/>
        </p:nvPicPr>
        <p:blipFill>
          <a:blip r:embed="rId2"/>
          <a:stretch>
            <a:fillRect/>
          </a:stretch>
        </p:blipFill>
        <p:spPr>
          <a:xfrm>
            <a:off x="6382521" y="3872548"/>
            <a:ext cx="3058039" cy="2548366"/>
          </a:xfrm>
          <a:prstGeom prst="rect">
            <a:avLst/>
          </a:prstGeom>
        </p:spPr>
      </p:pic>
    </p:spTree>
    <p:extLst>
      <p:ext uri="{BB962C8B-B14F-4D97-AF65-F5344CB8AC3E}">
        <p14:creationId xmlns:p14="http://schemas.microsoft.com/office/powerpoint/2010/main" xmlns="" val="646202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Prevalencias </a:t>
            </a:r>
          </a:p>
        </p:txBody>
      </p:sp>
      <p:sp>
        <p:nvSpPr>
          <p:cNvPr id="3" name="Marcador de contenido 2"/>
          <p:cNvSpPr>
            <a:spLocks noGrp="1"/>
          </p:cNvSpPr>
          <p:nvPr>
            <p:ph idx="1"/>
          </p:nvPr>
        </p:nvSpPr>
        <p:spPr>
          <a:xfrm>
            <a:off x="584240" y="2028094"/>
            <a:ext cx="11029615" cy="2127059"/>
          </a:xfrm>
        </p:spPr>
        <p:txBody>
          <a:bodyPr>
            <a:normAutofit/>
          </a:bodyPr>
          <a:lstStyle/>
          <a:p>
            <a:pPr marL="0" indent="0">
              <a:buNone/>
            </a:pPr>
            <a:r>
              <a:rPr lang="es-MX" sz="2000" dirty="0"/>
              <a:t>En México, según el Censo de Población y Vivienda 2010, 8.5 % de la población presenta discapacidad intelectual e identifica causas de la discapacidad en general: 39% la tienen porque sufrieron alguna enfermedad, 23% están afectados por edad avanzada, 16% la adquirieron por herencia, durante el embarazo o al momento de nacer, 15% quedaron con lesión a consecuencia de algún accidente y 8 % debido a otras causas.</a:t>
            </a:r>
          </a:p>
        </p:txBody>
      </p:sp>
      <p:pic>
        <p:nvPicPr>
          <p:cNvPr id="4" name="Imagen 3"/>
          <p:cNvPicPr>
            <a:picLocks noChangeAspect="1"/>
          </p:cNvPicPr>
          <p:nvPr/>
        </p:nvPicPr>
        <p:blipFill>
          <a:blip r:embed="rId2"/>
          <a:stretch>
            <a:fillRect/>
          </a:stretch>
        </p:blipFill>
        <p:spPr>
          <a:xfrm>
            <a:off x="4352625" y="3854493"/>
            <a:ext cx="3492843" cy="2619632"/>
          </a:xfrm>
          <a:prstGeom prst="rect">
            <a:avLst/>
          </a:prstGeom>
        </p:spPr>
      </p:pic>
    </p:spTree>
    <p:extLst>
      <p:ext uri="{BB962C8B-B14F-4D97-AF65-F5344CB8AC3E}">
        <p14:creationId xmlns:p14="http://schemas.microsoft.com/office/powerpoint/2010/main" xmlns="" val="2447172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Criterios de diagnostico  </a:t>
            </a:r>
          </a:p>
        </p:txBody>
      </p:sp>
      <p:sp>
        <p:nvSpPr>
          <p:cNvPr id="3" name="Marcador de contenido 2"/>
          <p:cNvSpPr>
            <a:spLocks noGrp="1"/>
          </p:cNvSpPr>
          <p:nvPr>
            <p:ph idx="1"/>
          </p:nvPr>
        </p:nvSpPr>
        <p:spPr>
          <a:xfrm>
            <a:off x="432911" y="2174789"/>
            <a:ext cx="6449803" cy="2312410"/>
          </a:xfrm>
        </p:spPr>
        <p:txBody>
          <a:bodyPr>
            <a:normAutofit lnSpcReduction="10000"/>
          </a:bodyPr>
          <a:lstStyle/>
          <a:p>
            <a:r>
              <a:rPr lang="es-MX" dirty="0"/>
              <a:t>Los criterios para determinar una discapacidad intelectual son:</a:t>
            </a:r>
          </a:p>
          <a:p>
            <a:r>
              <a:rPr lang="es-MX" dirty="0"/>
              <a:t> Funcionamiento intelectual por debajo de la media (CI &lt; 70).</a:t>
            </a:r>
          </a:p>
          <a:p>
            <a:r>
              <a:rPr lang="es-MX" dirty="0"/>
              <a:t> Mayor necesidad de apoyos en las habilidades adaptativas.</a:t>
            </a:r>
          </a:p>
          <a:p>
            <a:r>
              <a:rPr lang="es-MX" dirty="0"/>
              <a:t> Inicio anterior a los 18 años.</a:t>
            </a:r>
          </a:p>
        </p:txBody>
      </p:sp>
      <p:sp>
        <p:nvSpPr>
          <p:cNvPr id="4" name="CuadroTexto 3"/>
          <p:cNvSpPr txBox="1"/>
          <p:nvPr/>
        </p:nvSpPr>
        <p:spPr>
          <a:xfrm>
            <a:off x="3657812" y="4946032"/>
            <a:ext cx="6314302" cy="1508105"/>
          </a:xfrm>
          <a:prstGeom prst="rect">
            <a:avLst/>
          </a:prstGeom>
          <a:noFill/>
        </p:spPr>
        <p:txBody>
          <a:bodyPr wrap="square" rtlCol="0">
            <a:spAutoFit/>
          </a:bodyPr>
          <a:lstStyle/>
          <a:p>
            <a:pPr marL="285750" indent="-285750" algn="ctr">
              <a:buFont typeface="Wingdings" panose="05000000000000000000" pitchFamily="2" charset="2"/>
              <a:buChar char="Ø"/>
            </a:pPr>
            <a:r>
              <a:rPr lang="es-MX" sz="2000" dirty="0" err="1"/>
              <a:t>Raven</a:t>
            </a:r>
            <a:endParaRPr lang="es-MX" sz="2000" dirty="0"/>
          </a:p>
          <a:p>
            <a:pPr marL="285750" indent="-285750" algn="ctr">
              <a:buFont typeface="Wingdings" panose="05000000000000000000" pitchFamily="2" charset="2"/>
              <a:buChar char="Ø"/>
            </a:pPr>
            <a:r>
              <a:rPr lang="es-MX" dirty="0"/>
              <a:t>TONI </a:t>
            </a:r>
            <a:r>
              <a:rPr lang="es-MX" sz="1600" dirty="0"/>
              <a:t>4</a:t>
            </a:r>
          </a:p>
          <a:p>
            <a:pPr marL="285750" indent="-285750" algn="ctr">
              <a:buFont typeface="Wingdings" panose="05000000000000000000" pitchFamily="2" charset="2"/>
              <a:buChar char="Ø"/>
            </a:pPr>
            <a:r>
              <a:rPr lang="es-MX" dirty="0"/>
              <a:t>Escala </a:t>
            </a:r>
            <a:r>
              <a:rPr lang="es-MX" dirty="0" err="1"/>
              <a:t>Wechsler</a:t>
            </a:r>
            <a:r>
              <a:rPr lang="es-MX" dirty="0"/>
              <a:t> de inteligencia  (</a:t>
            </a:r>
            <a:r>
              <a:rPr lang="es-MX" dirty="0" err="1"/>
              <a:t>wppsi</a:t>
            </a:r>
            <a:r>
              <a:rPr lang="es-MX" dirty="0"/>
              <a:t>) (</a:t>
            </a:r>
            <a:r>
              <a:rPr lang="es-MX" dirty="0" err="1"/>
              <a:t>wisc</a:t>
            </a:r>
            <a:r>
              <a:rPr lang="es-MX" dirty="0"/>
              <a:t> iv)</a:t>
            </a:r>
          </a:p>
          <a:p>
            <a:pPr marL="285750" indent="-285750" algn="ctr">
              <a:buFont typeface="Wingdings" panose="05000000000000000000" pitchFamily="2" charset="2"/>
              <a:buChar char="Ø"/>
            </a:pPr>
            <a:r>
              <a:rPr lang="es-MX" dirty="0"/>
              <a:t>Test de Habilidades Mentales Primarias (</a:t>
            </a:r>
            <a:r>
              <a:rPr lang="es-MX" dirty="0" err="1"/>
              <a:t>hmp</a:t>
            </a:r>
            <a:r>
              <a:rPr lang="es-MX" dirty="0"/>
              <a:t>) </a:t>
            </a:r>
          </a:p>
          <a:p>
            <a:endParaRPr lang="es-MX" dirty="0"/>
          </a:p>
        </p:txBody>
      </p:sp>
      <p:pic>
        <p:nvPicPr>
          <p:cNvPr id="5" name="Imagen 4"/>
          <p:cNvPicPr>
            <a:picLocks noChangeAspect="1"/>
          </p:cNvPicPr>
          <p:nvPr/>
        </p:nvPicPr>
        <p:blipFill>
          <a:blip r:embed="rId2"/>
          <a:stretch>
            <a:fillRect/>
          </a:stretch>
        </p:blipFill>
        <p:spPr>
          <a:xfrm>
            <a:off x="7355096" y="2082167"/>
            <a:ext cx="3163994" cy="2225805"/>
          </a:xfrm>
          <a:prstGeom prst="rect">
            <a:avLst/>
          </a:prstGeom>
        </p:spPr>
      </p:pic>
    </p:spTree>
    <p:extLst>
      <p:ext uri="{BB962C8B-B14F-4D97-AF65-F5344CB8AC3E}">
        <p14:creationId xmlns:p14="http://schemas.microsoft.com/office/powerpoint/2010/main" xmlns="" val="359935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Diagnostico diferencial </a:t>
            </a:r>
          </a:p>
        </p:txBody>
      </p:sp>
      <p:pic>
        <p:nvPicPr>
          <p:cNvPr id="5" name="Imagen 4"/>
          <p:cNvPicPr>
            <a:picLocks noChangeAspect="1"/>
          </p:cNvPicPr>
          <p:nvPr/>
        </p:nvPicPr>
        <p:blipFill>
          <a:blip r:embed="rId2"/>
          <a:stretch>
            <a:fillRect/>
          </a:stretch>
        </p:blipFill>
        <p:spPr>
          <a:xfrm>
            <a:off x="1464599" y="2075935"/>
            <a:ext cx="8845199" cy="4114800"/>
          </a:xfrm>
          <a:prstGeom prst="rect">
            <a:avLst/>
          </a:prstGeom>
        </p:spPr>
      </p:pic>
    </p:spTree>
    <p:extLst>
      <p:ext uri="{BB962C8B-B14F-4D97-AF65-F5344CB8AC3E}">
        <p14:creationId xmlns:p14="http://schemas.microsoft.com/office/powerpoint/2010/main" xmlns="" val="162965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Síndrome de Down</a:t>
            </a:r>
            <a:endParaRPr lang="es-ES" dirty="0"/>
          </a:p>
        </p:txBody>
      </p:sp>
      <p:pic>
        <p:nvPicPr>
          <p:cNvPr id="4" name="Imagen 3"/>
          <p:cNvPicPr>
            <a:picLocks noChangeAspect="1"/>
          </p:cNvPicPr>
          <p:nvPr/>
        </p:nvPicPr>
        <p:blipFill rotWithShape="1">
          <a:blip r:embed="rId2"/>
          <a:srcRect l="2917" t="10660" r="3701" b="12934"/>
          <a:stretch/>
        </p:blipFill>
        <p:spPr>
          <a:xfrm>
            <a:off x="359228" y="4489924"/>
            <a:ext cx="5992586" cy="2275330"/>
          </a:xfrm>
          <a:prstGeom prst="rect">
            <a:avLst/>
          </a:prstGeom>
        </p:spPr>
      </p:pic>
      <p:sp>
        <p:nvSpPr>
          <p:cNvPr id="3" name="Subtítulo 2"/>
          <p:cNvSpPr>
            <a:spLocks noGrp="1"/>
          </p:cNvSpPr>
          <p:nvPr>
            <p:ph type="subTitle" idx="1"/>
          </p:nvPr>
        </p:nvSpPr>
        <p:spPr/>
        <p:txBody>
          <a:bodyPr/>
          <a:lstStyle/>
          <a:p>
            <a:pPr algn="r"/>
            <a:r>
              <a:rPr lang="es-MX" dirty="0"/>
              <a:t>Palafox Cervantes Natalia</a:t>
            </a:r>
            <a:endParaRPr lang="es-ES" dirty="0"/>
          </a:p>
        </p:txBody>
      </p:sp>
    </p:spTree>
    <p:extLst>
      <p:ext uri="{BB962C8B-B14F-4D97-AF65-F5344CB8AC3E}">
        <p14:creationId xmlns:p14="http://schemas.microsoft.com/office/powerpoint/2010/main" xmlns="" val="13228539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tras en madera">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Madera</Template>
  <TotalTime>188</TotalTime>
  <Words>1568</Words>
  <Application>Microsoft Office PowerPoint</Application>
  <PresentationFormat>Custom</PresentationFormat>
  <Paragraphs>140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Letras en madera</vt:lpstr>
      <vt:lpstr>Discapacidad intelectual </vt:lpstr>
      <vt:lpstr>Definición </vt:lpstr>
      <vt:lpstr>Slide 3</vt:lpstr>
      <vt:lpstr>Etiología  </vt:lpstr>
      <vt:lpstr>Características </vt:lpstr>
      <vt:lpstr>Prevalencias </vt:lpstr>
      <vt:lpstr>Criterios de diagnostico  </vt:lpstr>
      <vt:lpstr>Diagnostico diferencial </vt:lpstr>
      <vt:lpstr>Síndrome de Down</vt:lpstr>
      <vt:lpstr>¿Qué es el Síndrome de Down?</vt:lpstr>
      <vt:lpstr>Etiología</vt:lpstr>
      <vt:lpstr>Formas de trisomía 21</vt:lpstr>
      <vt:lpstr>Slide 13</vt:lpstr>
      <vt:lpstr>Slide 14</vt:lpstr>
      <vt:lpstr>Características físicas  </vt:lpstr>
      <vt:lpstr>Slide 16</vt:lpstr>
      <vt:lpstr>Características educativas (conductuales)</vt:lpstr>
      <vt:lpstr>Prevalencia</vt:lpstr>
      <vt:lpstr>Diagnostico</vt:lpstr>
      <vt:lpstr>Inteligencia limite </vt:lpstr>
      <vt:lpstr>http://static.mmkgroup.com.mx/mdb/uploads/2013/09/os10161.pdf</vt:lpstr>
      <vt:lpstr>  Características A nivel general:  http://asociacionenlinea.org/conceptos-inteligencia-limite/</vt:lpstr>
      <vt:lpstr>Nivel intelectual </vt:lpstr>
      <vt:lpstr>Prevalencia: </vt:lpstr>
      <vt:lpstr>¿Cuáles son las causas de la inteligencia límite?</vt:lpstr>
      <vt:lpstr>Diagnóstico http://fundacionbelen.org/base-datos/inteligencia-limite/</vt:lpstr>
      <vt:lpstr>Slide 27</vt:lpstr>
      <vt:lpstr>Referencias</vt:lpstr>
      <vt:lpstr>Referencias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Síndrome de Down</dc:title>
  <dc:creator>Natalye' Cervantes</dc:creator>
  <cp:lastModifiedBy>admin</cp:lastModifiedBy>
  <cp:revision>20</cp:revision>
  <dcterms:created xsi:type="dcterms:W3CDTF">2017-03-28T00:58:11Z</dcterms:created>
  <dcterms:modified xsi:type="dcterms:W3CDTF">2017-05-16T00:44:42Z</dcterms:modified>
</cp:coreProperties>
</file>