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7" r:id="rId2"/>
    <p:sldId id="271" r:id="rId3"/>
    <p:sldId id="257" r:id="rId4"/>
    <p:sldId id="258" r:id="rId5"/>
    <p:sldId id="272" r:id="rId6"/>
    <p:sldId id="273" r:id="rId7"/>
    <p:sldId id="259" r:id="rId8"/>
    <p:sldId id="260" r:id="rId9"/>
    <p:sldId id="261" r:id="rId10"/>
    <p:sldId id="262" r:id="rId11"/>
    <p:sldId id="263" r:id="rId12"/>
    <p:sldId id="275" r:id="rId13"/>
    <p:sldId id="264" r:id="rId14"/>
    <p:sldId id="265" r:id="rId15"/>
    <p:sldId id="266" r:id="rId16"/>
    <p:sldId id="268" r:id="rId17"/>
    <p:sldId id="27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4249" autoAdjust="0"/>
  </p:normalViewPr>
  <p:slideViewPr>
    <p:cSldViewPr>
      <p:cViewPr varScale="1">
        <p:scale>
          <a:sx n="73" d="100"/>
          <a:sy n="73" d="100"/>
        </p:scale>
        <p:origin x="-126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AF1F5267-97E1-4503-99E9-E88B738DA192}" type="datetimeFigureOut">
              <a:rPr lang="es-CO" smtClean="0"/>
              <a:pPr/>
              <a:t>20/05/2018</a:t>
            </a:fld>
            <a:endParaRPr lang="es-CO"/>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s-CO"/>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5E596935-3150-421F-A027-B2EFBFB2C752}" type="slidenum">
              <a:rPr lang="es-CO" smtClean="0"/>
              <a:pPr/>
              <a:t>‹#›</a:t>
            </a:fld>
            <a:endParaRPr lang="es-CO"/>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xmlns="" val="195672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F1F5267-97E1-4503-99E9-E88B738DA192}" type="datetimeFigureOut">
              <a:rPr lang="es-CO" smtClean="0"/>
              <a:pPr/>
              <a:t>20/05/2018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E596935-3150-421F-A027-B2EFBFB2C752}" type="slidenum">
              <a:rPr lang="es-CO" smtClean="0"/>
              <a:pPr/>
              <a:t>‹#›</a:t>
            </a:fld>
            <a:endParaRPr lang="es-CO"/>
          </a:p>
        </p:txBody>
      </p:sp>
    </p:spTree>
    <p:extLst>
      <p:ext uri="{BB962C8B-B14F-4D97-AF65-F5344CB8AC3E}">
        <p14:creationId xmlns:p14="http://schemas.microsoft.com/office/powerpoint/2010/main" xmlns="" val="3656277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F1F5267-97E1-4503-99E9-E88B738DA192}" type="datetimeFigureOut">
              <a:rPr lang="es-CO" smtClean="0"/>
              <a:pPr/>
              <a:t>20/05/2018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E596935-3150-421F-A027-B2EFBFB2C752}" type="slidenum">
              <a:rPr lang="es-CO" smtClean="0"/>
              <a:pPr/>
              <a:t>‹#›</a:t>
            </a:fld>
            <a:endParaRPr lang="es-CO"/>
          </a:p>
        </p:txBody>
      </p:sp>
    </p:spTree>
    <p:extLst>
      <p:ext uri="{BB962C8B-B14F-4D97-AF65-F5344CB8AC3E}">
        <p14:creationId xmlns:p14="http://schemas.microsoft.com/office/powerpoint/2010/main" xmlns="" val="2909568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F1F5267-97E1-4503-99E9-E88B738DA192}" type="datetimeFigureOut">
              <a:rPr lang="es-CO" smtClean="0"/>
              <a:pPr/>
              <a:t>20/05/2018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E596935-3150-421F-A027-B2EFBFB2C752}" type="slidenum">
              <a:rPr lang="es-CO" smtClean="0"/>
              <a:pPr/>
              <a:t>‹#›</a:t>
            </a:fld>
            <a:endParaRPr lang="es-CO"/>
          </a:p>
        </p:txBody>
      </p:sp>
    </p:spTree>
    <p:extLst>
      <p:ext uri="{BB962C8B-B14F-4D97-AF65-F5344CB8AC3E}">
        <p14:creationId xmlns:p14="http://schemas.microsoft.com/office/powerpoint/2010/main" xmlns="" val="200902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AF1F5267-97E1-4503-99E9-E88B738DA192}" type="datetimeFigureOut">
              <a:rPr lang="es-CO" smtClean="0"/>
              <a:pPr/>
              <a:t>20/05/2018</a:t>
            </a:fld>
            <a:endParaRPr lang="es-CO"/>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s-CO"/>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5E596935-3150-421F-A027-B2EFBFB2C752}" type="slidenum">
              <a:rPr lang="es-CO" smtClean="0"/>
              <a:pPr/>
              <a:t>‹#›</a:t>
            </a:fld>
            <a:endParaRPr lang="es-CO"/>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xmlns="" val="8970328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F1F5267-97E1-4503-99E9-E88B738DA192}" type="datetimeFigureOut">
              <a:rPr lang="es-CO" smtClean="0"/>
              <a:pPr/>
              <a:t>20/05/2018</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E596935-3150-421F-A027-B2EFBFB2C752}" type="slidenum">
              <a:rPr lang="es-CO" smtClean="0"/>
              <a:pPr/>
              <a:t>‹#›</a:t>
            </a:fld>
            <a:endParaRPr lang="es-CO"/>
          </a:p>
        </p:txBody>
      </p:sp>
    </p:spTree>
    <p:extLst>
      <p:ext uri="{BB962C8B-B14F-4D97-AF65-F5344CB8AC3E}">
        <p14:creationId xmlns:p14="http://schemas.microsoft.com/office/powerpoint/2010/main" xmlns="" val="320370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F1F5267-97E1-4503-99E9-E88B738DA192}" type="datetimeFigureOut">
              <a:rPr lang="es-CO" smtClean="0"/>
              <a:pPr/>
              <a:t>20/05/2018</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5E596935-3150-421F-A027-B2EFBFB2C752}" type="slidenum">
              <a:rPr lang="es-CO" smtClean="0"/>
              <a:pPr/>
              <a:t>‹#›</a:t>
            </a:fld>
            <a:endParaRPr lang="es-CO"/>
          </a:p>
        </p:txBody>
      </p:sp>
    </p:spTree>
    <p:extLst>
      <p:ext uri="{BB962C8B-B14F-4D97-AF65-F5344CB8AC3E}">
        <p14:creationId xmlns:p14="http://schemas.microsoft.com/office/powerpoint/2010/main" xmlns="" val="16827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F1F5267-97E1-4503-99E9-E88B738DA192}" type="datetimeFigureOut">
              <a:rPr lang="es-CO" smtClean="0"/>
              <a:pPr/>
              <a:t>20/05/2018</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5E596935-3150-421F-A027-B2EFBFB2C752}" type="slidenum">
              <a:rPr lang="es-CO" smtClean="0"/>
              <a:pPr/>
              <a:t>‹#›</a:t>
            </a:fld>
            <a:endParaRPr lang="es-CO"/>
          </a:p>
        </p:txBody>
      </p:sp>
    </p:spTree>
    <p:extLst>
      <p:ext uri="{BB962C8B-B14F-4D97-AF65-F5344CB8AC3E}">
        <p14:creationId xmlns:p14="http://schemas.microsoft.com/office/powerpoint/2010/main" xmlns="" val="300351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F5267-97E1-4503-99E9-E88B738DA192}" type="datetimeFigureOut">
              <a:rPr lang="es-CO" smtClean="0"/>
              <a:pPr/>
              <a:t>20/05/2018</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5E596935-3150-421F-A027-B2EFBFB2C752}" type="slidenum">
              <a:rPr lang="es-CO" smtClean="0"/>
              <a:pPr/>
              <a:t>‹#›</a:t>
            </a:fld>
            <a:endParaRPr lang="es-CO"/>
          </a:p>
        </p:txBody>
      </p:sp>
    </p:spTree>
    <p:extLst>
      <p:ext uri="{BB962C8B-B14F-4D97-AF65-F5344CB8AC3E}">
        <p14:creationId xmlns:p14="http://schemas.microsoft.com/office/powerpoint/2010/main" xmlns="" val="79824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AF1F5267-97E1-4503-99E9-E88B738DA192}" type="datetimeFigureOut">
              <a:rPr lang="es-CO" smtClean="0"/>
              <a:pPr/>
              <a:t>20/05/2018</a:t>
            </a:fld>
            <a:endParaRPr lang="es-CO"/>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s-CO"/>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5E596935-3150-421F-A027-B2EFBFB2C752}" type="slidenum">
              <a:rPr lang="es-CO" smtClean="0"/>
              <a:pPr/>
              <a:t>‹#›</a:t>
            </a:fld>
            <a:endParaRPr lang="es-CO"/>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055163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AF1F5267-97E1-4503-99E9-E88B738DA192}" type="datetimeFigureOut">
              <a:rPr lang="es-CO" smtClean="0"/>
              <a:pPr/>
              <a:t>20/05/2018</a:t>
            </a:fld>
            <a:endParaRPr lang="es-CO"/>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s-CO"/>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5E596935-3150-421F-A027-B2EFBFB2C752}" type="slidenum">
              <a:rPr lang="es-CO" smtClean="0"/>
              <a:pPr/>
              <a:t>‹#›</a:t>
            </a:fld>
            <a:endParaRPr lang="es-CO"/>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573839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AF1F5267-97E1-4503-99E9-E88B738DA192}" type="datetimeFigureOut">
              <a:rPr lang="es-CO" smtClean="0"/>
              <a:pPr/>
              <a:t>20/05/2018</a:t>
            </a:fld>
            <a:endParaRPr lang="es-CO"/>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s-CO"/>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5E596935-3150-421F-A027-B2EFBFB2C752}" type="slidenum">
              <a:rPr lang="es-CO" smtClean="0"/>
              <a:pPr/>
              <a:t>‹#›</a:t>
            </a:fld>
            <a:endParaRPr lang="es-CO"/>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805533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DFD22E2-4AFB-45AA-8EC0-32BBFD502261}"/>
              </a:ext>
            </a:extLst>
          </p:cNvPr>
          <p:cNvSpPr>
            <a:spLocks noGrp="1"/>
          </p:cNvSpPr>
          <p:nvPr>
            <p:ph type="ctrTitle"/>
          </p:nvPr>
        </p:nvSpPr>
        <p:spPr>
          <a:xfrm>
            <a:off x="971600" y="1788454"/>
            <a:ext cx="6984776" cy="2098226"/>
          </a:xfrm>
        </p:spPr>
        <p:txBody>
          <a:bodyPr/>
          <a:lstStyle/>
          <a:p>
            <a:r>
              <a:rPr lang="es-CO" dirty="0"/>
              <a:t>Modelo Educativo mexicano </a:t>
            </a:r>
            <a:br>
              <a:rPr lang="es-CO" dirty="0"/>
            </a:br>
            <a:r>
              <a:rPr lang="es-CO" dirty="0"/>
              <a:t>nivel secundaria</a:t>
            </a:r>
            <a:endParaRPr lang="es-MX" dirty="0"/>
          </a:p>
        </p:txBody>
      </p:sp>
      <p:sp>
        <p:nvSpPr>
          <p:cNvPr id="3" name="Subtítulo 2">
            <a:extLst>
              <a:ext uri="{FF2B5EF4-FFF2-40B4-BE49-F238E27FC236}">
                <a16:creationId xmlns:a16="http://schemas.microsoft.com/office/drawing/2014/main" xmlns="" id="{E81DDC0A-7FB4-4BBF-8C38-6004BB2CDE95}"/>
              </a:ext>
            </a:extLst>
          </p:cNvPr>
          <p:cNvSpPr>
            <a:spLocks noGrp="1"/>
          </p:cNvSpPr>
          <p:nvPr>
            <p:ph type="subTitle" idx="1"/>
          </p:nvPr>
        </p:nvSpPr>
        <p:spPr>
          <a:xfrm>
            <a:off x="2699792" y="3886680"/>
            <a:ext cx="5123755" cy="1086237"/>
          </a:xfrm>
        </p:spPr>
        <p:txBody>
          <a:bodyPr/>
          <a:lstStyle/>
          <a:p>
            <a:pPr algn="r"/>
            <a:r>
              <a:rPr lang="es-MX" dirty="0"/>
              <a:t>Palafox Cervantes Natalia</a:t>
            </a:r>
          </a:p>
          <a:p>
            <a:pPr algn="r"/>
            <a:r>
              <a:rPr lang="es-MX" dirty="0"/>
              <a:t>Plata Castro Carolina</a:t>
            </a:r>
          </a:p>
        </p:txBody>
      </p:sp>
      <p:pic>
        <p:nvPicPr>
          <p:cNvPr id="4" name="Marcador de contenido 2">
            <a:extLst>
              <a:ext uri="{FF2B5EF4-FFF2-40B4-BE49-F238E27FC236}">
                <a16:creationId xmlns:a16="http://schemas.microsoft.com/office/drawing/2014/main" xmlns="" id="{FC962BD3-DD90-41A2-A2DF-03DCC0EA5646}"/>
              </a:ext>
            </a:extLst>
          </p:cNvPr>
          <p:cNvPicPr>
            <a:picLocks noChangeAspect="1"/>
          </p:cNvPicPr>
          <p:nvPr/>
        </p:nvPicPr>
        <p:blipFill rotWithShape="1">
          <a:blip r:embed="rId2"/>
          <a:srcRect l="20687" r="17253"/>
          <a:stretch/>
        </p:blipFill>
        <p:spPr>
          <a:xfrm>
            <a:off x="1547664" y="3776468"/>
            <a:ext cx="3329770" cy="3081532"/>
          </a:xfrm>
          <a:prstGeom prst="rect">
            <a:avLst/>
          </a:prstGeom>
          <a:ln>
            <a:noFill/>
          </a:ln>
          <a:effectLst>
            <a:softEdge rad="317500"/>
          </a:effectLst>
        </p:spPr>
      </p:pic>
    </p:spTree>
    <p:extLst>
      <p:ext uri="{BB962C8B-B14F-4D97-AF65-F5344CB8AC3E}">
        <p14:creationId xmlns:p14="http://schemas.microsoft.com/office/powerpoint/2010/main" xmlns="" val="401637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sp>
        <p:nvSpPr>
          <p:cNvPr id="5" name="Content Placeholder 4"/>
          <p:cNvSpPr>
            <a:spLocks noGrp="1"/>
          </p:cNvSpPr>
          <p:nvPr>
            <p:ph idx="1"/>
          </p:nvPr>
        </p:nvSpPr>
        <p:spPr/>
        <p:txBody>
          <a:bodyPr/>
          <a:lstStyle/>
          <a:p>
            <a:endParaRPr lang="es-CO" dirty="0"/>
          </a:p>
        </p:txBody>
      </p:sp>
      <p:pic>
        <p:nvPicPr>
          <p:cNvPr id="6" name="Picture 2"/>
          <p:cNvPicPr>
            <a:picLocks noChangeAspect="1" noChangeArrowheads="1"/>
          </p:cNvPicPr>
          <p:nvPr/>
        </p:nvPicPr>
        <p:blipFill>
          <a:blip r:embed="rId2"/>
          <a:srcRect/>
          <a:stretch>
            <a:fillRect/>
          </a:stretch>
        </p:blipFill>
        <p:spPr bwMode="auto">
          <a:xfrm>
            <a:off x="513519" y="972602"/>
            <a:ext cx="8231262" cy="4924425"/>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6712"/>
            <a:ext cx="7467600" cy="4873752"/>
          </a:xfrm>
        </p:spPr>
        <p:txBody>
          <a:bodyPr>
            <a:normAutofit/>
          </a:bodyPr>
          <a:lstStyle/>
          <a:p>
            <a:pPr algn="just"/>
            <a:r>
              <a:rPr lang="es-CO" dirty="0">
                <a:latin typeface="Arial" pitchFamily="34" charset="0"/>
                <a:cs typeface="Arial" pitchFamily="34" charset="0"/>
              </a:rPr>
              <a:t>Los maestros tendrán una mayor autonomía escolar, podrán decidir algunos contenidos con alumnos; además aumentarán su capacitación docente. </a:t>
            </a:r>
          </a:p>
          <a:p>
            <a:pPr algn="just"/>
            <a:endParaRPr lang="es-CO" dirty="0">
              <a:latin typeface="Arial" pitchFamily="34" charset="0"/>
              <a:cs typeface="Arial" pitchFamily="34" charset="0"/>
            </a:endParaRPr>
          </a:p>
          <a:p>
            <a:pPr algn="just"/>
            <a:r>
              <a:rPr lang="es-CO" dirty="0">
                <a:latin typeface="Arial" pitchFamily="34" charset="0"/>
                <a:cs typeface="Arial" pitchFamily="34" charset="0"/>
              </a:rPr>
              <a:t>En 2017 se atenderá a 620 mil docentes en formación continua y formación para mejora escolar. </a:t>
            </a:r>
          </a:p>
          <a:p>
            <a:pPr algn="just"/>
            <a:endParaRPr lang="es-CO" dirty="0">
              <a:latin typeface="Arial" pitchFamily="34" charset="0"/>
              <a:cs typeface="Arial" pitchFamily="34" charset="0"/>
            </a:endParaRPr>
          </a:p>
          <a:p>
            <a:pPr algn="just"/>
            <a:r>
              <a:rPr lang="es-CO" dirty="0">
                <a:latin typeface="Arial" pitchFamily="34" charset="0"/>
                <a:cs typeface="Arial" pitchFamily="34" charset="0"/>
              </a:rPr>
              <a:t>Se capacitará a 300 mil docentes en actualización y desarrollo profesional. </a:t>
            </a:r>
          </a:p>
          <a:p>
            <a:pPr algn="just"/>
            <a:endParaRPr lang="es-CO" dirty="0">
              <a:latin typeface="Arial" pitchFamily="34" charset="0"/>
              <a:cs typeface="Arial" pitchFamily="34" charset="0"/>
            </a:endParaRPr>
          </a:p>
        </p:txBody>
      </p:sp>
      <p:pic>
        <p:nvPicPr>
          <p:cNvPr id="2" name="Imagen 1">
            <a:extLst>
              <a:ext uri="{FF2B5EF4-FFF2-40B4-BE49-F238E27FC236}">
                <a16:creationId xmlns:a16="http://schemas.microsoft.com/office/drawing/2014/main" xmlns="" id="{BB98170D-B3C0-4888-845B-346A27F91FE7}"/>
              </a:ext>
            </a:extLst>
          </p:cNvPr>
          <p:cNvPicPr>
            <a:picLocks noChangeAspect="1"/>
          </p:cNvPicPr>
          <p:nvPr/>
        </p:nvPicPr>
        <p:blipFill>
          <a:blip r:embed="rId2">
            <a:extLst>
              <a:ext uri="{BEBA8EAE-BF5A-486C-A8C5-ECC9F3942E4B}">
                <a14:imgProps xmlns:a14="http://schemas.microsoft.com/office/drawing/2010/main" xmlns="">
                  <a14:imgLayer r:embed="rId3">
                    <a14:imgEffect>
                      <a14:backgroundRemoval t="0" b="99250" l="0" r="91057"/>
                    </a14:imgEffect>
                  </a14:imgLayer>
                </a14:imgProps>
              </a:ext>
            </a:extLst>
          </a:blip>
          <a:stretch>
            <a:fillRect/>
          </a:stretch>
        </p:blipFill>
        <p:spPr>
          <a:xfrm>
            <a:off x="4211960" y="3823664"/>
            <a:ext cx="4665292" cy="30343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7708347-CD8C-432A-8D78-E85EB67268D5}"/>
              </a:ext>
            </a:extLst>
          </p:cNvPr>
          <p:cNvSpPr>
            <a:spLocks noGrp="1"/>
          </p:cNvSpPr>
          <p:nvPr>
            <p:ph type="title"/>
          </p:nvPr>
        </p:nvSpPr>
        <p:spPr/>
        <p:txBody>
          <a:bodyPr/>
          <a:lstStyle/>
          <a:p>
            <a:pPr algn="ctr"/>
            <a:r>
              <a:rPr lang="es-CO" b="1" dirty="0"/>
              <a:t>Ruta de implementación de la reforma educativa</a:t>
            </a:r>
            <a:endParaRPr lang="es-MX" dirty="0"/>
          </a:p>
        </p:txBody>
      </p:sp>
      <p:sp>
        <p:nvSpPr>
          <p:cNvPr id="3" name="Marcador de contenido 2">
            <a:extLst>
              <a:ext uri="{FF2B5EF4-FFF2-40B4-BE49-F238E27FC236}">
                <a16:creationId xmlns:a16="http://schemas.microsoft.com/office/drawing/2014/main" xmlns="" id="{D2A83D80-F28C-4E64-82D1-C901CD3139E9}"/>
              </a:ext>
            </a:extLst>
          </p:cNvPr>
          <p:cNvSpPr>
            <a:spLocks noGrp="1"/>
          </p:cNvSpPr>
          <p:nvPr>
            <p:ph idx="1"/>
          </p:nvPr>
        </p:nvSpPr>
        <p:spPr>
          <a:xfrm>
            <a:off x="1028700" y="2286000"/>
            <a:ext cx="7200900" cy="4455368"/>
          </a:xfrm>
        </p:spPr>
        <p:txBody>
          <a:bodyPr>
            <a:normAutofit/>
          </a:bodyPr>
          <a:lstStyle/>
          <a:p>
            <a:pPr marL="0" indent="0" algn="just">
              <a:buNone/>
            </a:pPr>
            <a:r>
              <a:rPr lang="es-MX" dirty="0"/>
              <a:t>La Reforma Educativa reconoció igualmente que es obligación constitucional proporcionar una educación que conjugue calidad con equidad. Con la diada calidad—equidad se buscó reforzar la idea de que ambas son prioridades fundamentales e inseparables de la política y la acción educativas.</a:t>
            </a:r>
          </a:p>
          <a:p>
            <a:pPr marL="0" indent="0" algn="just">
              <a:buNone/>
            </a:pPr>
            <a:r>
              <a:rPr lang="es-MX" dirty="0"/>
              <a:t>Para que la Reforma Educativa avance en el propósito de lograr una mayor calidad con equidad e inclusión en el sistema educativo, es necesario reforzar el papel transformador de la educación, a fin de que cumpla con una de sus funciones fundamentales: contribuir a superar desigualdades sociales y avanzar hacia la construcción de una sociedad más justa, incluyente, próspera y democrática.</a:t>
            </a:r>
          </a:p>
        </p:txBody>
      </p:sp>
    </p:spTree>
    <p:extLst>
      <p:ext uri="{BB962C8B-B14F-4D97-AF65-F5344CB8AC3E}">
        <p14:creationId xmlns:p14="http://schemas.microsoft.com/office/powerpoint/2010/main" xmlns="" val="3476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s-CO" sz="4000" b="1" dirty="0"/>
          </a:p>
        </p:txBody>
      </p:sp>
      <p:sp>
        <p:nvSpPr>
          <p:cNvPr id="3" name="Content Placeholder 2"/>
          <p:cNvSpPr>
            <a:spLocks noGrp="1"/>
          </p:cNvSpPr>
          <p:nvPr>
            <p:ph idx="1"/>
          </p:nvPr>
        </p:nvSpPr>
        <p:spPr>
          <a:xfrm>
            <a:off x="1028700" y="2184385"/>
            <a:ext cx="7467600" cy="4412967"/>
          </a:xfrm>
        </p:spPr>
        <p:txBody>
          <a:bodyPr/>
          <a:lstStyle/>
          <a:p>
            <a:pPr algn="just"/>
            <a:r>
              <a:rPr lang="es-CO" dirty="0">
                <a:latin typeface="Arial" pitchFamily="34" charset="0"/>
                <a:cs typeface="Arial" pitchFamily="34" charset="0"/>
              </a:rPr>
              <a:t>Para la actualización del currículum de la enseñanza del inglés se tendrá la colaboración de la Universidad de Cambridge, la institución será “una aliada” para la evaluación y certificación de la segunda lengua. </a:t>
            </a:r>
          </a:p>
          <a:p>
            <a:pPr algn="just"/>
            <a:endParaRPr lang="es-CO" dirty="0">
              <a:latin typeface="Arial" pitchFamily="34" charset="0"/>
              <a:cs typeface="Arial" pitchFamily="34" charset="0"/>
            </a:endParaRPr>
          </a:p>
          <a:p>
            <a:pPr algn="just"/>
            <a:r>
              <a:rPr lang="es-CO" dirty="0">
                <a:latin typeface="Arial" pitchFamily="34" charset="0"/>
                <a:cs typeface="Arial" pitchFamily="34" charset="0"/>
              </a:rPr>
              <a:t>Se contratará a mil profesores para que enseñen en las escuelas normales el idioma “para la formación de las próximos docentes en un dominio alto de la lengua y la didáctica en la enseñanza del ingles.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857232"/>
            <a:ext cx="7467600" cy="4873752"/>
          </a:xfrm>
        </p:spPr>
        <p:txBody>
          <a:bodyPr>
            <a:normAutofit/>
          </a:bodyPr>
          <a:lstStyle/>
          <a:p>
            <a:pPr algn="just"/>
            <a:r>
              <a:rPr lang="es-CO" sz="2800" dirty="0">
                <a:latin typeface="Arial" pitchFamily="34" charset="0"/>
                <a:cs typeface="Arial" pitchFamily="34" charset="0"/>
              </a:rPr>
              <a:t>La enseñanza de las matemáticas se dará para que “disfruten los números” y los puedan aplicar en problemas de su vida cotidiana. </a:t>
            </a:r>
          </a:p>
          <a:p>
            <a:pPr algn="just"/>
            <a:endParaRPr lang="es-CO" sz="2800" dirty="0">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642918"/>
            <a:ext cx="7960968" cy="6215082"/>
          </a:xfrm>
        </p:spPr>
        <p:txBody>
          <a:bodyPr>
            <a:normAutofit/>
          </a:bodyPr>
          <a:lstStyle/>
          <a:p>
            <a:pPr marL="0" indent="0">
              <a:buNone/>
            </a:pPr>
            <a:r>
              <a:rPr lang="es-CO" dirty="0">
                <a:latin typeface="Arial" pitchFamily="34" charset="0"/>
                <a:cs typeface="Arial" pitchFamily="34" charset="0"/>
              </a:rPr>
              <a:t>Al término de la secundaria los jóvenes serán capaces de: </a:t>
            </a:r>
          </a:p>
          <a:p>
            <a:endParaRPr lang="es-CO" dirty="0">
              <a:latin typeface="Arial" pitchFamily="34" charset="0"/>
              <a:cs typeface="Arial" pitchFamily="34" charset="0"/>
            </a:endParaRPr>
          </a:p>
          <a:p>
            <a:pPr>
              <a:lnSpc>
                <a:spcPct val="150000"/>
              </a:lnSpc>
            </a:pPr>
            <a:r>
              <a:rPr lang="es-CO" dirty="0">
                <a:latin typeface="Arial" pitchFamily="34" charset="0"/>
                <a:cs typeface="Arial" pitchFamily="34" charset="0"/>
              </a:rPr>
              <a:t>Solucionar problemas socioemocionales.</a:t>
            </a:r>
          </a:p>
          <a:p>
            <a:pPr>
              <a:lnSpc>
                <a:spcPct val="150000"/>
              </a:lnSpc>
            </a:pPr>
            <a:r>
              <a:rPr lang="es-CO" dirty="0">
                <a:latin typeface="Arial" pitchFamily="34" charset="0"/>
                <a:cs typeface="Arial" pitchFamily="34" charset="0"/>
              </a:rPr>
              <a:t>Emprender proyectos a corto, mediano y largo plazo.</a:t>
            </a:r>
          </a:p>
          <a:p>
            <a:pPr>
              <a:lnSpc>
                <a:spcPct val="150000"/>
              </a:lnSpc>
            </a:pPr>
            <a:r>
              <a:rPr lang="es-CO" dirty="0">
                <a:latin typeface="Arial" pitchFamily="34" charset="0"/>
                <a:cs typeface="Arial" pitchFamily="34" charset="0"/>
              </a:rPr>
              <a:t>Autorregular sus emociones.</a:t>
            </a:r>
          </a:p>
          <a:p>
            <a:pPr>
              <a:lnSpc>
                <a:spcPct val="150000"/>
              </a:lnSpc>
            </a:pPr>
            <a:r>
              <a:rPr lang="es-CO" dirty="0">
                <a:latin typeface="Arial" pitchFamily="34" charset="0"/>
                <a:cs typeface="Arial" pitchFamily="34" charset="0"/>
              </a:rPr>
              <a:t>Reconocer la diversidad cultural, étnica y lingüística.</a:t>
            </a:r>
          </a:p>
          <a:p>
            <a:pPr>
              <a:lnSpc>
                <a:spcPct val="150000"/>
              </a:lnSpc>
            </a:pPr>
            <a:r>
              <a:rPr lang="es-CO" dirty="0">
                <a:latin typeface="Arial" pitchFamily="34" charset="0"/>
                <a:cs typeface="Arial" pitchFamily="34" charset="0"/>
              </a:rPr>
              <a:t>Tener conciencia del papel de su país en el mundo.</a:t>
            </a:r>
          </a:p>
          <a:p>
            <a:pPr>
              <a:lnSpc>
                <a:spcPct val="150000"/>
              </a:lnSpc>
            </a:pPr>
            <a:r>
              <a:rPr lang="es-CO" dirty="0">
                <a:latin typeface="Arial" pitchFamily="34" charset="0"/>
                <a:cs typeface="Arial" pitchFamily="34" charset="0"/>
              </a:rPr>
              <a:t>Papel proactivo hacia la sustentabilidad y valorar el impacto social de innovaciones científicas.</a:t>
            </a:r>
          </a:p>
        </p:txBody>
      </p:sp>
      <p:pic>
        <p:nvPicPr>
          <p:cNvPr id="2" name="Imagen 1">
            <a:extLst>
              <a:ext uri="{FF2B5EF4-FFF2-40B4-BE49-F238E27FC236}">
                <a16:creationId xmlns:a16="http://schemas.microsoft.com/office/drawing/2014/main" xmlns="" id="{D6120E5D-EF8F-4A91-87C4-D37C0654C0AE}"/>
              </a:ext>
            </a:extLst>
          </p:cNvPr>
          <p:cNvPicPr>
            <a:picLocks noChangeAspect="1"/>
          </p:cNvPicPr>
          <p:nvPr/>
        </p:nvPicPr>
        <p:blipFill>
          <a:blip r:embed="rId2"/>
          <a:stretch>
            <a:fillRect/>
          </a:stretch>
        </p:blipFill>
        <p:spPr>
          <a:xfrm>
            <a:off x="6111552" y="5157192"/>
            <a:ext cx="2420888" cy="1539954"/>
          </a:xfrm>
          <a:prstGeom prst="rect">
            <a:avLst/>
          </a:prstGeom>
          <a:effectLst>
            <a:softEdge rad="1270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16D1CE29-1958-4AAF-9367-4186C8184F60}"/>
              </a:ext>
            </a:extLst>
          </p:cNvPr>
          <p:cNvSpPr>
            <a:spLocks noGrp="1"/>
          </p:cNvSpPr>
          <p:nvPr>
            <p:ph type="title"/>
          </p:nvPr>
        </p:nvSpPr>
        <p:spPr>
          <a:xfrm>
            <a:off x="1028700" y="685800"/>
            <a:ext cx="7791772" cy="1485900"/>
          </a:xfrm>
        </p:spPr>
        <p:txBody>
          <a:bodyPr>
            <a:normAutofit fontScale="90000"/>
          </a:bodyPr>
          <a:lstStyle/>
          <a:p>
            <a:r>
              <a:rPr lang="es-MX" dirty="0"/>
              <a:t>Equidad e Inclusión: Educar para la equidad e inclusión de nuestras niñas y niños</a:t>
            </a:r>
            <a:br>
              <a:rPr lang="es-MX" dirty="0"/>
            </a:br>
            <a:endParaRPr lang="es-MX" dirty="0"/>
          </a:p>
        </p:txBody>
      </p:sp>
      <p:pic>
        <p:nvPicPr>
          <p:cNvPr id="10" name="Inclusion y Equidad">
            <a:hlinkClick r:id="" action="ppaction://media"/>
            <a:extLst>
              <a:ext uri="{FF2B5EF4-FFF2-40B4-BE49-F238E27FC236}">
                <a16:creationId xmlns:a16="http://schemas.microsoft.com/office/drawing/2014/main" xmlns="" id="{456EDB5D-DE4A-4F50-93E7-6AB3084E2633}"/>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1182055" y="2420888"/>
            <a:ext cx="7485062" cy="4210050"/>
          </a:xfrm>
        </p:spPr>
      </p:pic>
    </p:spTree>
    <p:extLst>
      <p:ext uri="{BB962C8B-B14F-4D97-AF65-F5344CB8AC3E}">
        <p14:creationId xmlns:p14="http://schemas.microsoft.com/office/powerpoint/2010/main" xmlns="" val="232497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2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108D8DE-0D7E-4029-AEE9-0A1BD4D17B96}"/>
              </a:ext>
            </a:extLst>
          </p:cNvPr>
          <p:cNvSpPr>
            <a:spLocks noGrp="1"/>
          </p:cNvSpPr>
          <p:nvPr>
            <p:ph type="title"/>
          </p:nvPr>
        </p:nvSpPr>
        <p:spPr/>
        <p:txBody>
          <a:bodyPr/>
          <a:lstStyle/>
          <a:p>
            <a:endParaRPr lang="es-MX"/>
          </a:p>
        </p:txBody>
      </p:sp>
      <p:pic>
        <p:nvPicPr>
          <p:cNvPr id="5" name="Marcador de contenido 4">
            <a:extLst>
              <a:ext uri="{FF2B5EF4-FFF2-40B4-BE49-F238E27FC236}">
                <a16:creationId xmlns:a16="http://schemas.microsoft.com/office/drawing/2014/main" xmlns="" id="{376A5986-1756-4ABC-A05C-E958C38CD6BF}"/>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33277" t="7788" r="33941" b="5756"/>
          <a:stretch/>
        </p:blipFill>
        <p:spPr>
          <a:xfrm>
            <a:off x="1979712" y="34692"/>
            <a:ext cx="4578371" cy="6788616"/>
          </a:xfrm>
        </p:spPr>
      </p:pic>
    </p:spTree>
    <p:extLst>
      <p:ext uri="{BB962C8B-B14F-4D97-AF65-F5344CB8AC3E}">
        <p14:creationId xmlns:p14="http://schemas.microsoft.com/office/powerpoint/2010/main" xmlns="" val="3754946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0BE462AD-E8D4-4C8A-878F-153C04134D06}"/>
              </a:ext>
            </a:extLst>
          </p:cNvPr>
          <p:cNvSpPr>
            <a:spLocks noGrp="1"/>
          </p:cNvSpPr>
          <p:nvPr>
            <p:ph idx="1"/>
          </p:nvPr>
        </p:nvSpPr>
        <p:spPr>
          <a:xfrm>
            <a:off x="971550" y="1408872"/>
            <a:ext cx="7200900" cy="4457700"/>
          </a:xfrm>
        </p:spPr>
        <p:txBody>
          <a:bodyPr>
            <a:normAutofit/>
          </a:bodyPr>
          <a:lstStyle/>
          <a:p>
            <a:pPr marL="0" indent="0" algn="just">
              <a:buNone/>
            </a:pPr>
            <a:r>
              <a:rPr lang="es-MX" sz="1800" dirty="0"/>
              <a:t>La educación secundaria, el tercer tramo de la educación básica, se conforma de tres grados y contribuye a la formación integral de la población estudiantil adolescente de 11 a 15 años de edad. </a:t>
            </a:r>
          </a:p>
          <a:p>
            <a:pPr marL="0" indent="0" algn="just">
              <a:buNone/>
            </a:pPr>
            <a:r>
              <a:rPr lang="es-MX" sz="1800" dirty="0"/>
              <a:t>El gran reto de la escuela secundaria es integrar la pluralidad de lenguajes y culturas, ampliar el horizonte del acceso al conocimiento, garantizar la convivencia y el diálogo entre ambas culturas. Las relaciones sociales de convivencia que se construyen en el aula, entre el docente y sus estudiantes, tienen una importancia decisiva en los aprendizajes y dependen del equilibrio entre el respeto a la autoridad y los vínculos de confianza, cordialidad, respeto y gusto por el aprendizaje.</a:t>
            </a:r>
          </a:p>
        </p:txBody>
      </p:sp>
      <p:pic>
        <p:nvPicPr>
          <p:cNvPr id="4" name="Imagen 3">
            <a:extLst>
              <a:ext uri="{FF2B5EF4-FFF2-40B4-BE49-F238E27FC236}">
                <a16:creationId xmlns:a16="http://schemas.microsoft.com/office/drawing/2014/main" xmlns="" id="{E9AABF3B-B9D2-4897-938F-91524E97AD3C}"/>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0" b="97000" l="0" r="100000">
                        <a14:foregroundMark x1="45041" y1="14750" x2="59187" y2="15500"/>
                        <a14:foregroundMark x1="43089" y1="21500" x2="63740" y2="18500"/>
                      </a14:backgroundRemoval>
                    </a14:imgEffect>
                  </a14:imgLayer>
                </a14:imgProps>
              </a:ext>
            </a:extLst>
          </a:blip>
          <a:stretch>
            <a:fillRect/>
          </a:stretch>
        </p:blipFill>
        <p:spPr>
          <a:xfrm>
            <a:off x="5745034" y="4211707"/>
            <a:ext cx="2544356" cy="1654865"/>
          </a:xfrm>
          <a:prstGeom prst="rect">
            <a:avLst/>
          </a:prstGeom>
        </p:spPr>
      </p:pic>
      <p:sp>
        <p:nvSpPr>
          <p:cNvPr id="5" name="Rectángulo 4">
            <a:extLst>
              <a:ext uri="{FF2B5EF4-FFF2-40B4-BE49-F238E27FC236}">
                <a16:creationId xmlns:a16="http://schemas.microsoft.com/office/drawing/2014/main" xmlns="" id="{B913FD4E-B13A-4BDE-8EFE-78895932714E}"/>
              </a:ext>
            </a:extLst>
          </p:cNvPr>
          <p:cNvSpPr/>
          <p:nvPr/>
        </p:nvSpPr>
        <p:spPr>
          <a:xfrm>
            <a:off x="1765834" y="4542850"/>
            <a:ext cx="4525852" cy="992579"/>
          </a:xfrm>
          <a:prstGeom prst="rect">
            <a:avLst/>
          </a:prstGeom>
          <a:noFill/>
        </p:spPr>
        <p:txBody>
          <a:bodyPr wrap="square" lIns="68580" tIns="34290" rIns="68580" bIns="34290">
            <a:spAutoFit/>
          </a:bodyPr>
          <a:lstStyle/>
          <a:p>
            <a:pPr algn="ctr"/>
            <a:r>
              <a:rPr lang="es-ES" sz="6000" b="1" dirty="0">
                <a:ln w="12700">
                  <a:solidFill>
                    <a:srgbClr val="00B0F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SECUNDARIA</a:t>
            </a:r>
          </a:p>
        </p:txBody>
      </p:sp>
    </p:spTree>
    <p:extLst>
      <p:ext uri="{BB962C8B-B14F-4D97-AF65-F5344CB8AC3E}">
        <p14:creationId xmlns:p14="http://schemas.microsoft.com/office/powerpoint/2010/main" xmlns="" val="427998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24" y="1857364"/>
            <a:ext cx="7467600" cy="3500462"/>
          </a:xfrm>
        </p:spPr>
        <p:txBody>
          <a:bodyPr>
            <a:normAutofit/>
          </a:bodyPr>
          <a:lstStyle/>
          <a:p>
            <a:pPr marL="0" indent="0" algn="ctr">
              <a:buNone/>
            </a:pPr>
            <a:r>
              <a:rPr lang="es-CO" sz="3200" dirty="0">
                <a:latin typeface="Arial" pitchFamily="34" charset="0"/>
                <a:cs typeface="Arial" pitchFamily="34" charset="0"/>
              </a:rPr>
              <a:t>El modelo educativo en México busca que los jóvenes terminen su educación básica y media superior, siendo bilingues, con amplios conocimientos de éspañol y matemáticas.</a:t>
            </a:r>
          </a:p>
        </p:txBody>
      </p:sp>
      <p:pic>
        <p:nvPicPr>
          <p:cNvPr id="4" name="Shape 87"/>
          <p:cNvPicPr preferRelativeResize="0">
            <a:picLocks noChangeAspect="1" noChangeArrowheads="1"/>
          </p:cNvPicPr>
          <p:nvPr/>
        </p:nvPicPr>
        <p:blipFill>
          <a:blip r:embed="rId2" cstate="print"/>
          <a:srcRect/>
          <a:stretch>
            <a:fillRect/>
          </a:stretch>
        </p:blipFill>
        <p:spPr bwMode="auto">
          <a:xfrm>
            <a:off x="0" y="214290"/>
            <a:ext cx="2959750" cy="1555766"/>
          </a:xfrm>
          <a:prstGeom prst="rect">
            <a:avLst/>
          </a:prstGeom>
          <a:noFill/>
          <a:ln w="9525">
            <a:noFill/>
            <a:miter lim="800000"/>
            <a:headEnd/>
            <a:tailEnd/>
          </a:ln>
        </p:spPr>
      </p:pic>
      <p:pic>
        <p:nvPicPr>
          <p:cNvPr id="5" name="Shape 89"/>
          <p:cNvPicPr preferRelativeResize="0">
            <a:picLocks noChangeAspect="1" noChangeArrowheads="1"/>
          </p:cNvPicPr>
          <p:nvPr/>
        </p:nvPicPr>
        <p:blipFill>
          <a:blip r:embed="rId3" cstate="print"/>
          <a:srcRect/>
          <a:stretch>
            <a:fillRect/>
          </a:stretch>
        </p:blipFill>
        <p:spPr bwMode="auto">
          <a:xfrm>
            <a:off x="6143636" y="4786322"/>
            <a:ext cx="1630371" cy="163037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910" y="714356"/>
            <a:ext cx="7467600" cy="4873752"/>
          </a:xfrm>
        </p:spPr>
        <p:txBody>
          <a:bodyPr>
            <a:normAutofit fontScale="70000" lnSpcReduction="20000"/>
          </a:bodyPr>
          <a:lstStyle/>
          <a:p>
            <a:pPr marL="0" indent="0">
              <a:buNone/>
            </a:pPr>
            <a:r>
              <a:rPr lang="es-CO" sz="3200" dirty="0">
                <a:latin typeface="Arial" pitchFamily="34" charset="0"/>
                <a:cs typeface="Arial" pitchFamily="34" charset="0"/>
              </a:rPr>
              <a:t>De acuerdo a la SEP los jóvenes terminarán su educación:</a:t>
            </a:r>
          </a:p>
          <a:p>
            <a:endParaRPr lang="es-CO" sz="3200" dirty="0">
              <a:latin typeface="Arial" pitchFamily="34" charset="0"/>
              <a:cs typeface="Arial" pitchFamily="34" charset="0"/>
            </a:endParaRPr>
          </a:p>
          <a:p>
            <a:r>
              <a:rPr lang="es-CO" sz="3200" dirty="0">
                <a:latin typeface="Arial" pitchFamily="34" charset="0"/>
                <a:cs typeface="Arial" pitchFamily="34" charset="0"/>
              </a:rPr>
              <a:t>Siendo bilingües</a:t>
            </a:r>
          </a:p>
          <a:p>
            <a:endParaRPr lang="es-CO" sz="3200" dirty="0">
              <a:latin typeface="Arial" pitchFamily="34" charset="0"/>
              <a:cs typeface="Arial" pitchFamily="34" charset="0"/>
            </a:endParaRPr>
          </a:p>
          <a:p>
            <a:r>
              <a:rPr lang="es-CO" sz="3200" dirty="0">
                <a:latin typeface="Arial" pitchFamily="34" charset="0"/>
                <a:cs typeface="Arial" pitchFamily="34" charset="0"/>
              </a:rPr>
              <a:t>Con habilidades socioemocionales</a:t>
            </a:r>
          </a:p>
          <a:p>
            <a:endParaRPr lang="es-CO" sz="3200" dirty="0">
              <a:latin typeface="Arial" pitchFamily="34" charset="0"/>
              <a:cs typeface="Arial" pitchFamily="34" charset="0"/>
            </a:endParaRPr>
          </a:p>
          <a:p>
            <a:r>
              <a:rPr lang="es-CO" sz="3200" dirty="0">
                <a:latin typeface="Arial" pitchFamily="34" charset="0"/>
                <a:cs typeface="Arial" pitchFamily="34" charset="0"/>
              </a:rPr>
              <a:t>Dominio del español y Matemáticas</a:t>
            </a:r>
          </a:p>
          <a:p>
            <a:endParaRPr lang="es-CO" sz="3200" dirty="0">
              <a:latin typeface="Arial" pitchFamily="34" charset="0"/>
              <a:cs typeface="Arial" pitchFamily="34" charset="0"/>
            </a:endParaRPr>
          </a:p>
          <a:p>
            <a:r>
              <a:rPr lang="es-CO" sz="3200" dirty="0">
                <a:latin typeface="Arial" pitchFamily="34" charset="0"/>
                <a:cs typeface="Arial" pitchFamily="34" charset="0"/>
              </a:rPr>
              <a:t>Conocimientos en salud </a:t>
            </a:r>
          </a:p>
          <a:p>
            <a:endParaRPr lang="es-CO" sz="3200" dirty="0">
              <a:latin typeface="Arial" pitchFamily="34" charset="0"/>
              <a:cs typeface="Arial" pitchFamily="34" charset="0"/>
            </a:endParaRPr>
          </a:p>
          <a:p>
            <a:r>
              <a:rPr lang="es-CO" sz="3200" dirty="0">
                <a:latin typeface="Arial" pitchFamily="34" charset="0"/>
                <a:cs typeface="Arial" pitchFamily="34" charset="0"/>
              </a:rPr>
              <a:t> Ciudadania</a:t>
            </a:r>
          </a:p>
        </p:txBody>
      </p:sp>
      <p:pic>
        <p:nvPicPr>
          <p:cNvPr id="4" name="Shape 86"/>
          <p:cNvPicPr preferRelativeResize="0">
            <a:picLocks noChangeAspect="1" noChangeArrowheads="1"/>
          </p:cNvPicPr>
          <p:nvPr/>
        </p:nvPicPr>
        <p:blipFill>
          <a:blip r:embed="rId2"/>
          <a:srcRect/>
          <a:stretch>
            <a:fillRect/>
          </a:stretch>
        </p:blipFill>
        <p:spPr bwMode="auto">
          <a:xfrm>
            <a:off x="3786182" y="4643446"/>
            <a:ext cx="3943179" cy="204183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B44410-99E1-4BBF-8048-F1DA3C381A0C}"/>
              </a:ext>
            </a:extLst>
          </p:cNvPr>
          <p:cNvSpPr>
            <a:spLocks noGrp="1"/>
          </p:cNvSpPr>
          <p:nvPr>
            <p:ph type="title"/>
          </p:nvPr>
        </p:nvSpPr>
        <p:spPr>
          <a:xfrm rot="16200000">
            <a:off x="-2271092" y="2871788"/>
            <a:ext cx="7200900" cy="1114425"/>
          </a:xfrm>
        </p:spPr>
        <p:txBody>
          <a:bodyPr/>
          <a:lstStyle/>
          <a:p>
            <a:pPr algn="ctr"/>
            <a:r>
              <a:rPr lang="es-MX" dirty="0"/>
              <a:t>Perfil de egreso</a:t>
            </a:r>
          </a:p>
        </p:txBody>
      </p:sp>
      <p:pic>
        <p:nvPicPr>
          <p:cNvPr id="5" name="Imagen 4">
            <a:extLst>
              <a:ext uri="{FF2B5EF4-FFF2-40B4-BE49-F238E27FC236}">
                <a16:creationId xmlns:a16="http://schemas.microsoft.com/office/drawing/2014/main" xmlns="" id="{97AF4F04-A391-4CA3-BEE1-158806E6D1ED}"/>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19922" b="93620" l="31186" r="66252">
                        <a14:foregroundMark x1="33016" y1="25000" x2="64714" y2="29688"/>
                        <a14:foregroundMark x1="33236" y1="41667" x2="63324" y2="41406"/>
                        <a14:foregroundMark x1="39678" y1="35677" x2="50732" y2="36589"/>
                      </a14:backgroundRemoval>
                    </a14:imgEffect>
                  </a14:imgLayer>
                </a14:imgProps>
              </a:ext>
            </a:extLst>
          </a:blip>
          <a:srcRect l="30978" t="19695" r="33587" b="5679"/>
          <a:stretch/>
        </p:blipFill>
        <p:spPr>
          <a:xfrm>
            <a:off x="1475656" y="188640"/>
            <a:ext cx="7310169" cy="6336704"/>
          </a:xfrm>
          <a:prstGeom prst="rect">
            <a:avLst/>
          </a:prstGeom>
        </p:spPr>
      </p:pic>
    </p:spTree>
    <p:extLst>
      <p:ext uri="{BB962C8B-B14F-4D97-AF65-F5344CB8AC3E}">
        <p14:creationId xmlns:p14="http://schemas.microsoft.com/office/powerpoint/2010/main" xmlns="" val="425995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xmlns="" id="{F66DE96C-8857-439D-B290-0924624F4025}"/>
              </a:ext>
            </a:extLst>
          </p:cNvPr>
          <p:cNvPicPr>
            <a:picLocks noGrp="1" noChangeAspect="1"/>
          </p:cNvPicPr>
          <p:nvPr>
            <p:ph idx="1"/>
          </p:nvPr>
        </p:nvPicPr>
        <p:blipFill rotWithShape="1">
          <a:blip r:embed="rId2">
            <a:extLst>
              <a:ext uri="{BEBA8EAE-BF5A-486C-A8C5-ECC9F3942E4B}">
                <a14:imgProps xmlns:a14="http://schemas.microsoft.com/office/drawing/2010/main" xmlns="">
                  <a14:imgLayer r:embed="rId3">
                    <a14:imgEffect>
                      <a14:backgroundRemoval t="19271" b="99349" l="33675" r="66691">
                        <a14:foregroundMark x1="57906" y1="34245" x2="65447" y2="41016"/>
                        <a14:foregroundMark x1="57321" y1="31771" x2="58346" y2="32031"/>
                      </a14:backgroundRemoval>
                    </a14:imgEffect>
                  </a14:imgLayer>
                </a14:imgProps>
              </a:ext>
            </a:extLst>
          </a:blip>
          <a:srcRect l="33617" t="18686" r="33097" b="6568"/>
          <a:stretch/>
        </p:blipFill>
        <p:spPr>
          <a:xfrm>
            <a:off x="648286" y="209489"/>
            <a:ext cx="7847428" cy="6439021"/>
          </a:xfrm>
        </p:spPr>
      </p:pic>
    </p:spTree>
    <p:extLst>
      <p:ext uri="{BB962C8B-B14F-4D97-AF65-F5344CB8AC3E}">
        <p14:creationId xmlns:p14="http://schemas.microsoft.com/office/powerpoint/2010/main" xmlns="" val="1765144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838200" y="1372874"/>
            <a:ext cx="7467600" cy="4112252"/>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838200" y="1087871"/>
            <a:ext cx="7467600" cy="4682257"/>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pic>
        <p:nvPicPr>
          <p:cNvPr id="4" name="Picture 2"/>
          <p:cNvPicPr>
            <a:picLocks noGrp="1" noChangeAspect="1" noChangeArrowheads="1"/>
          </p:cNvPicPr>
          <p:nvPr>
            <p:ph idx="1"/>
          </p:nvPr>
        </p:nvPicPr>
        <p:blipFill>
          <a:blip r:embed="rId2"/>
          <a:srcRect/>
          <a:stretch>
            <a:fillRect/>
          </a:stretch>
        </p:blipFill>
        <p:spPr bwMode="auto">
          <a:xfrm>
            <a:off x="838200" y="1247948"/>
            <a:ext cx="7467600" cy="4362103"/>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Recorte">
  <a:themeElements>
    <a:clrScheme name="Recort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ecorte">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Recorte</Template>
  <TotalTime>168</TotalTime>
  <Words>533</Words>
  <Application>Microsoft Office PowerPoint</Application>
  <PresentationFormat>On-screen Show (4:3)</PresentationFormat>
  <Paragraphs>40</Paragraphs>
  <Slides>17</Slides>
  <Notes>0</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Recorte</vt:lpstr>
      <vt:lpstr>Modelo Educativo mexicano  nivel secundaria</vt:lpstr>
      <vt:lpstr>Slide 2</vt:lpstr>
      <vt:lpstr>Slide 3</vt:lpstr>
      <vt:lpstr>Slide 4</vt:lpstr>
      <vt:lpstr>Perfil de egreso</vt:lpstr>
      <vt:lpstr>Slide 6</vt:lpstr>
      <vt:lpstr>Slide 7</vt:lpstr>
      <vt:lpstr>Slide 8</vt:lpstr>
      <vt:lpstr>Slide 9</vt:lpstr>
      <vt:lpstr>Slide 10</vt:lpstr>
      <vt:lpstr>Slide 11</vt:lpstr>
      <vt:lpstr>Ruta de implementación de la reforma educativa</vt:lpstr>
      <vt:lpstr>Slide 13</vt:lpstr>
      <vt:lpstr>Slide 14</vt:lpstr>
      <vt:lpstr>Slide 15</vt:lpstr>
      <vt:lpstr>Equidad e Inclusión: Educar para la equidad e inclusión de nuestras niñas y niños </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Educativo mexicano  nivel secundaria</dc:title>
  <dc:creator>admin</dc:creator>
  <cp:lastModifiedBy>admin</cp:lastModifiedBy>
  <cp:revision>7</cp:revision>
  <dcterms:created xsi:type="dcterms:W3CDTF">2018-02-19T15:21:43Z</dcterms:created>
  <dcterms:modified xsi:type="dcterms:W3CDTF">2018-05-21T01:41:04Z</dcterms:modified>
</cp:coreProperties>
</file>