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PT Sans Narrow" charset="0"/>
      <p:regular r:id="rId26"/>
      <p:bold r:id="rId27"/>
    </p:embeddedFont>
    <p:embeddedFont>
      <p:font typeface="Open Sans"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solidFill>
                  <a:schemeClr val="lt1"/>
                </a:solidFill>
              </a:rPr>
              <a:pPr lvl="0">
                <a:spcBef>
                  <a:spcPts val="0"/>
                </a:spcBef>
                <a:buNone/>
              </a:pPr>
              <a:t>‹#›</a:t>
            </a:fld>
            <a:endParaRPr lang="es-419">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solidFill>
                  <a:schemeClr val="lt1"/>
                </a:solidFill>
              </a:rPr>
              <a:pPr lvl="0">
                <a:spcBef>
                  <a:spcPts val="0"/>
                </a:spcBef>
                <a:buNone/>
              </a:pPr>
              <a:t>‹#›</a:t>
            </a:fld>
            <a:endParaRPr lang="es-419">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s-419"/>
              <a:pPr lvl="0">
                <a:spcBef>
                  <a:spcPts val="0"/>
                </a:spcBef>
                <a:buNone/>
              </a:pPr>
              <a:t>‹#›</a:t>
            </a:fld>
            <a:endParaRPr lang="es-419"/>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s-419" sz="1000">
                <a:solidFill>
                  <a:schemeClr val="dk2"/>
                </a:solidFill>
                <a:latin typeface="Open Sans"/>
                <a:ea typeface="Open Sans"/>
                <a:cs typeface="Open Sans"/>
                <a:sym typeface="Open Sans"/>
              </a:rPr>
              <a:pPr lvl="0" algn="r">
                <a:spcBef>
                  <a:spcPts val="0"/>
                </a:spcBef>
                <a:buNone/>
              </a:pPr>
              <a:t>‹#›</a:t>
            </a:fld>
            <a:endParaRPr lang="es-419"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ielo.iics.una.py/scielo.php?script=sci_arttext&amp;pid=S1683-98032008000100007&amp;lng=en&amp;tlng=es"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niams.nih.gov/Health_Info/Bone/espanol/Osteogenesis_Imperfecta/osteogenesis_imperfecta_ff.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space.org/pagina/16/que-e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www.parentcenterhub.org/wp-content/uploads/repo_items/spanish/fs2sp.pdf" TargetMode="External"/><Relationship Id="rId4" Type="http://schemas.openxmlformats.org/officeDocument/2006/relationships/hyperlink" Target="http://www.mychildwithoutlimits.org/understand/cerebral-palsy/what-causes-cerebral-palsy/?lang=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794200" y="911989"/>
            <a:ext cx="7136700" cy="1022400"/>
          </a:xfrm>
          <a:prstGeom prst="rect">
            <a:avLst/>
          </a:prstGeom>
        </p:spPr>
        <p:txBody>
          <a:bodyPr lIns="91425" tIns="91425" rIns="91425" bIns="91425" anchor="b" anchorCtr="0">
            <a:noAutofit/>
          </a:bodyPr>
          <a:lstStyle/>
          <a:p>
            <a:pPr lvl="0">
              <a:spcBef>
                <a:spcPts val="0"/>
              </a:spcBef>
              <a:buNone/>
            </a:pPr>
            <a:r>
              <a:rPr lang="es-419"/>
              <a:t>Parálisis cerebral </a:t>
            </a:r>
          </a:p>
        </p:txBody>
      </p:sp>
      <p:sp>
        <p:nvSpPr>
          <p:cNvPr id="67" name="Shape 67"/>
          <p:cNvSpPr txBox="1">
            <a:spLocks noGrp="1"/>
          </p:cNvSpPr>
          <p:nvPr>
            <p:ph type="subTitle" idx="1"/>
          </p:nvPr>
        </p:nvSpPr>
        <p:spPr>
          <a:xfrm>
            <a:off x="5634800" y="2348475"/>
            <a:ext cx="3294300" cy="1729200"/>
          </a:xfrm>
          <a:prstGeom prst="rect">
            <a:avLst/>
          </a:prstGeom>
        </p:spPr>
        <p:txBody>
          <a:bodyPr lIns="91425" tIns="91425" rIns="91425" bIns="91425" anchor="t" anchorCtr="0">
            <a:noAutofit/>
          </a:bodyPr>
          <a:lstStyle/>
          <a:p>
            <a:pPr lvl="0">
              <a:spcBef>
                <a:spcPts val="0"/>
              </a:spcBef>
              <a:buNone/>
            </a:pPr>
            <a:r>
              <a:rPr lang="es-419">
                <a:solidFill>
                  <a:srgbClr val="741B47"/>
                </a:solidFill>
              </a:rPr>
              <a:t>Dolores Curiel</a:t>
            </a:r>
          </a:p>
          <a:p>
            <a:pPr lvl="0">
              <a:spcBef>
                <a:spcPts val="0"/>
              </a:spcBef>
              <a:buNone/>
            </a:pPr>
            <a:r>
              <a:rPr lang="es-419">
                <a:solidFill>
                  <a:srgbClr val="741B47"/>
                </a:solidFill>
              </a:rPr>
              <a:t>Denisse García</a:t>
            </a:r>
          </a:p>
          <a:p>
            <a:pPr lvl="0">
              <a:spcBef>
                <a:spcPts val="0"/>
              </a:spcBef>
              <a:buNone/>
            </a:pPr>
            <a:r>
              <a:rPr lang="es-419">
                <a:solidFill>
                  <a:srgbClr val="741B47"/>
                </a:solidFill>
              </a:rPr>
              <a:t>Ana Guzmán</a:t>
            </a:r>
          </a:p>
          <a:p>
            <a:pPr lvl="0" rtl="0">
              <a:spcBef>
                <a:spcPts val="0"/>
              </a:spcBef>
              <a:buNone/>
            </a:pPr>
            <a:r>
              <a:rPr lang="es-419">
                <a:solidFill>
                  <a:srgbClr val="741B47"/>
                </a:solidFill>
              </a:rPr>
              <a:t>Georgina Robles</a:t>
            </a:r>
          </a:p>
        </p:txBody>
      </p:sp>
      <p:pic>
        <p:nvPicPr>
          <p:cNvPr id="68" name="Shape 68"/>
          <p:cNvPicPr preferRelativeResize="0"/>
          <p:nvPr/>
        </p:nvPicPr>
        <p:blipFill>
          <a:blip r:embed="rId3">
            <a:alphaModFix/>
          </a:blip>
          <a:stretch>
            <a:fillRect/>
          </a:stretch>
        </p:blipFill>
        <p:spPr>
          <a:xfrm>
            <a:off x="178519" y="2239644"/>
            <a:ext cx="5113650" cy="25261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11700" y="351725"/>
            <a:ext cx="8520600" cy="707400"/>
          </a:xfrm>
          <a:prstGeom prst="rect">
            <a:avLst/>
          </a:prstGeom>
        </p:spPr>
        <p:txBody>
          <a:bodyPr lIns="91425" tIns="91425" rIns="91425" bIns="91425" anchor="t" anchorCtr="0">
            <a:noAutofit/>
          </a:bodyPr>
          <a:lstStyle/>
          <a:p>
            <a:pPr lvl="0" algn="ctr">
              <a:spcBef>
                <a:spcPts val="0"/>
              </a:spcBef>
              <a:buNone/>
            </a:pPr>
            <a:r>
              <a:rPr lang="es-419"/>
              <a:t>¿Qué es?</a:t>
            </a:r>
          </a:p>
        </p:txBody>
      </p:sp>
      <p:sp>
        <p:nvSpPr>
          <p:cNvPr id="122" name="Shape 122"/>
          <p:cNvSpPr txBox="1">
            <a:spLocks noGrp="1"/>
          </p:cNvSpPr>
          <p:nvPr>
            <p:ph type="body" idx="1"/>
          </p:nvPr>
        </p:nvSpPr>
        <p:spPr>
          <a:xfrm>
            <a:off x="441600" y="1059125"/>
            <a:ext cx="8260800" cy="3302700"/>
          </a:xfrm>
          <a:prstGeom prst="rect">
            <a:avLst/>
          </a:prstGeom>
        </p:spPr>
        <p:txBody>
          <a:bodyPr lIns="91425" tIns="91425" rIns="91425" bIns="91425" anchor="t" anchorCtr="0">
            <a:noAutofit/>
          </a:bodyPr>
          <a:lstStyle/>
          <a:p>
            <a:pPr lvl="0" algn="just" rtl="0">
              <a:spcBef>
                <a:spcPts val="0"/>
              </a:spcBef>
              <a:buNone/>
            </a:pPr>
            <a:r>
              <a:rPr lang="es-419">
                <a:solidFill>
                  <a:srgbClr val="000000"/>
                </a:solidFill>
              </a:rPr>
              <a:t>Es un grupo de patologías genéticas hereditarias del tejido conectivo, que se caracterizan por </a:t>
            </a:r>
            <a:r>
              <a:rPr lang="es-419" b="1">
                <a:solidFill>
                  <a:srgbClr val="000000"/>
                </a:solidFill>
              </a:rPr>
              <a:t>fragilidad ósea</a:t>
            </a:r>
            <a:r>
              <a:rPr lang="es-419">
                <a:solidFill>
                  <a:srgbClr val="000000"/>
                </a:solidFill>
              </a:rPr>
              <a:t> y fracturas. </a:t>
            </a:r>
          </a:p>
          <a:p>
            <a:pPr lvl="0" algn="just">
              <a:spcBef>
                <a:spcPts val="0"/>
              </a:spcBef>
              <a:buNone/>
            </a:pPr>
            <a:r>
              <a:rPr lang="es-419">
                <a:solidFill>
                  <a:srgbClr val="000000"/>
                </a:solidFill>
              </a:rPr>
              <a:t>Se clasifican en tipos; I, II, III, IV, V y VI. Los tipos I y IV se subdividen en grupos I A y IV A, sin dentina opalescente y I B y IV B, con dentina opalescente.</a:t>
            </a:r>
          </a:p>
        </p:txBody>
      </p:sp>
      <p:pic>
        <p:nvPicPr>
          <p:cNvPr id="123" name="Shape 123"/>
          <p:cNvPicPr preferRelativeResize="0"/>
          <p:nvPr/>
        </p:nvPicPr>
        <p:blipFill rotWithShape="1">
          <a:blip r:embed="rId3">
            <a:alphaModFix/>
          </a:blip>
          <a:srcRect l="2486" t="1588" r="25430" b="57367"/>
          <a:stretch/>
        </p:blipFill>
        <p:spPr>
          <a:xfrm>
            <a:off x="6169875" y="3557700"/>
            <a:ext cx="2484275" cy="1445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s-419"/>
              <a:t>Tipos de Osteogénesis Imperfecta</a:t>
            </a:r>
          </a:p>
        </p:txBody>
      </p:sp>
      <p:sp>
        <p:nvSpPr>
          <p:cNvPr id="129" name="Shape 129"/>
          <p:cNvSpPr txBox="1">
            <a:spLocks noGrp="1"/>
          </p:cNvSpPr>
          <p:nvPr>
            <p:ph type="body" idx="1"/>
          </p:nvPr>
        </p:nvSpPr>
        <p:spPr>
          <a:xfrm>
            <a:off x="692350" y="1152425"/>
            <a:ext cx="7899300" cy="3302700"/>
          </a:xfrm>
          <a:prstGeom prst="rect">
            <a:avLst/>
          </a:prstGeom>
        </p:spPr>
        <p:txBody>
          <a:bodyPr lIns="91425" tIns="91425" rIns="91425" bIns="91425" anchor="t" anchorCtr="0">
            <a:noAutofit/>
          </a:bodyPr>
          <a:lstStyle/>
          <a:p>
            <a:pPr lvl="0">
              <a:spcBef>
                <a:spcPts val="0"/>
              </a:spcBef>
              <a:buNone/>
            </a:pPr>
            <a:r>
              <a:rPr lang="es-419">
                <a:solidFill>
                  <a:srgbClr val="000000"/>
                </a:solidFill>
              </a:rPr>
              <a:t>La OI </a:t>
            </a:r>
            <a:r>
              <a:rPr lang="es-419" b="1">
                <a:solidFill>
                  <a:srgbClr val="000000"/>
                </a:solidFill>
              </a:rPr>
              <a:t>tipo I </a:t>
            </a:r>
            <a:r>
              <a:rPr lang="es-419">
                <a:solidFill>
                  <a:srgbClr val="000000"/>
                </a:solidFill>
              </a:rPr>
              <a:t>es la más leve, presenta:</a:t>
            </a:r>
          </a:p>
          <a:p>
            <a:pPr marL="457200" lvl="0" indent="-228600" rtl="0">
              <a:spcBef>
                <a:spcPts val="0"/>
              </a:spcBef>
              <a:buClr>
                <a:srgbClr val="000000"/>
              </a:buClr>
            </a:pPr>
            <a:r>
              <a:rPr lang="es-419">
                <a:solidFill>
                  <a:srgbClr val="000000"/>
                </a:solidFill>
              </a:rPr>
              <a:t>Fragilidad ósea de leve a moderada </a:t>
            </a:r>
          </a:p>
          <a:p>
            <a:pPr marL="457200" lvl="0" indent="-228600" rtl="0">
              <a:spcBef>
                <a:spcPts val="0"/>
              </a:spcBef>
              <a:buClr>
                <a:srgbClr val="000000"/>
              </a:buClr>
            </a:pPr>
            <a:r>
              <a:rPr lang="es-419">
                <a:solidFill>
                  <a:srgbClr val="000000"/>
                </a:solidFill>
              </a:rPr>
              <a:t>Escleróticas azules </a:t>
            </a:r>
          </a:p>
          <a:p>
            <a:pPr marL="457200" lvl="0" indent="-228600" rtl="0">
              <a:spcBef>
                <a:spcPts val="0"/>
              </a:spcBef>
              <a:buClr>
                <a:srgbClr val="000000"/>
              </a:buClr>
            </a:pPr>
            <a:r>
              <a:rPr lang="es-419">
                <a:solidFill>
                  <a:srgbClr val="000000"/>
                </a:solidFill>
              </a:rPr>
              <a:t>Macrocefalia </a:t>
            </a:r>
          </a:p>
          <a:p>
            <a:pPr marL="457200" lvl="0" indent="-228600" rtl="0">
              <a:spcBef>
                <a:spcPts val="0"/>
              </a:spcBef>
              <a:buClr>
                <a:srgbClr val="000000"/>
              </a:buClr>
            </a:pPr>
            <a:r>
              <a:rPr lang="es-419">
                <a:solidFill>
                  <a:srgbClr val="000000"/>
                </a:solidFill>
              </a:rPr>
              <a:t>Cara triangular</a:t>
            </a:r>
          </a:p>
          <a:p>
            <a:pPr marL="457200" lvl="0" indent="-228600" rtl="0">
              <a:spcBef>
                <a:spcPts val="0"/>
              </a:spcBef>
              <a:buClr>
                <a:srgbClr val="000000"/>
              </a:buClr>
            </a:pPr>
            <a:r>
              <a:rPr lang="es-419">
                <a:solidFill>
                  <a:srgbClr val="000000"/>
                </a:solidFill>
              </a:rPr>
              <a:t> En el 35% de los casos se observa hipoacusia</a:t>
            </a:r>
          </a:p>
          <a:p>
            <a:pPr lvl="0" algn="just">
              <a:spcBef>
                <a:spcPts val="0"/>
              </a:spcBef>
              <a:buNone/>
            </a:pPr>
            <a:r>
              <a:rPr lang="es-419">
                <a:solidFill>
                  <a:srgbClr val="000000"/>
                </a:solidFill>
              </a:rPr>
              <a:t>El pronóstico en general es bueno. La severidad de la OI tipo I puede ser muy variable, desde individuos sin fracturas, hasta pacientes con múltiples fracturas.</a:t>
            </a:r>
          </a:p>
        </p:txBody>
      </p:sp>
      <p:pic>
        <p:nvPicPr>
          <p:cNvPr id="130" name="Shape 130"/>
          <p:cNvPicPr preferRelativeResize="0"/>
          <p:nvPr/>
        </p:nvPicPr>
        <p:blipFill rotWithShape="1">
          <a:blip r:embed="rId3">
            <a:alphaModFix/>
          </a:blip>
          <a:srcRect t="4616" r="2799"/>
          <a:stretch/>
        </p:blipFill>
        <p:spPr>
          <a:xfrm>
            <a:off x="5404150" y="1341275"/>
            <a:ext cx="3098374" cy="1546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529050" y="303250"/>
            <a:ext cx="8160000" cy="4277400"/>
          </a:xfrm>
          <a:prstGeom prst="rect">
            <a:avLst/>
          </a:prstGeom>
        </p:spPr>
        <p:txBody>
          <a:bodyPr lIns="91425" tIns="91425" rIns="91425" bIns="91425" anchor="t" anchorCtr="0">
            <a:noAutofit/>
          </a:bodyPr>
          <a:lstStyle/>
          <a:p>
            <a:pPr lvl="0">
              <a:spcBef>
                <a:spcPts val="0"/>
              </a:spcBef>
              <a:buNone/>
            </a:pPr>
            <a:r>
              <a:rPr lang="es-419">
                <a:solidFill>
                  <a:srgbClr val="000000"/>
                </a:solidFill>
              </a:rPr>
              <a:t>La OI </a:t>
            </a:r>
            <a:r>
              <a:rPr lang="es-419" b="1">
                <a:solidFill>
                  <a:srgbClr val="000000"/>
                </a:solidFill>
              </a:rPr>
              <a:t>tipo II</a:t>
            </a:r>
            <a:r>
              <a:rPr lang="es-419">
                <a:solidFill>
                  <a:srgbClr val="000000"/>
                </a:solidFill>
              </a:rPr>
              <a:t> es la más grave y se divide en tres subgrupos dependiendo de las características radiológicas, su pronóstico es </a:t>
            </a:r>
            <a:r>
              <a:rPr lang="es-419" b="1">
                <a:solidFill>
                  <a:srgbClr val="000000"/>
                </a:solidFill>
              </a:rPr>
              <a:t>letal</a:t>
            </a:r>
            <a:r>
              <a:rPr lang="es-419">
                <a:solidFill>
                  <a:srgbClr val="000000"/>
                </a:solidFill>
              </a:rPr>
              <a:t>:</a:t>
            </a:r>
          </a:p>
          <a:p>
            <a:pPr lvl="0">
              <a:spcBef>
                <a:spcPts val="0"/>
              </a:spcBef>
              <a:buNone/>
            </a:pPr>
            <a:r>
              <a:rPr lang="es-419" b="1">
                <a:solidFill>
                  <a:srgbClr val="000000"/>
                </a:solidFill>
              </a:rPr>
              <a:t>-</a:t>
            </a:r>
            <a:r>
              <a:rPr lang="es-419">
                <a:solidFill>
                  <a:srgbClr val="000000"/>
                </a:solidFill>
              </a:rPr>
              <a:t>Tipo II A (la más común) presenta:</a:t>
            </a:r>
          </a:p>
          <a:p>
            <a:pPr marL="457200" lvl="0" indent="-228600" rtl="0">
              <a:spcBef>
                <a:spcPts val="0"/>
              </a:spcBef>
              <a:buClr>
                <a:srgbClr val="000000"/>
              </a:buClr>
            </a:pPr>
            <a:r>
              <a:rPr lang="es-419">
                <a:solidFill>
                  <a:srgbClr val="000000"/>
                </a:solidFill>
              </a:rPr>
              <a:t>Huesos largos, cortos y anchos, tibia en acordeón y rosario raquítico en las costillas.</a:t>
            </a:r>
          </a:p>
          <a:p>
            <a:pPr lvl="0" rtl="0">
              <a:spcBef>
                <a:spcPts val="0"/>
              </a:spcBef>
              <a:buNone/>
            </a:pPr>
            <a:endParaRPr>
              <a:solidFill>
                <a:srgbClr val="000000"/>
              </a:solidFill>
            </a:endParaRPr>
          </a:p>
        </p:txBody>
      </p:sp>
      <p:pic>
        <p:nvPicPr>
          <p:cNvPr id="136" name="Shape 136"/>
          <p:cNvPicPr preferRelativeResize="0"/>
          <p:nvPr/>
        </p:nvPicPr>
        <p:blipFill rotWithShape="1">
          <a:blip r:embed="rId3">
            <a:alphaModFix/>
          </a:blip>
          <a:srcRect t="8105"/>
          <a:stretch/>
        </p:blipFill>
        <p:spPr>
          <a:xfrm>
            <a:off x="1317925" y="2394162"/>
            <a:ext cx="2589250" cy="2625800"/>
          </a:xfrm>
          <a:prstGeom prst="rect">
            <a:avLst/>
          </a:prstGeom>
          <a:noFill/>
          <a:ln>
            <a:noFill/>
          </a:ln>
        </p:spPr>
      </p:pic>
      <p:pic>
        <p:nvPicPr>
          <p:cNvPr id="137" name="Shape 137"/>
          <p:cNvPicPr preferRelativeResize="0"/>
          <p:nvPr/>
        </p:nvPicPr>
        <p:blipFill rotWithShape="1">
          <a:blip r:embed="rId4">
            <a:alphaModFix/>
          </a:blip>
          <a:srcRect t="6331"/>
          <a:stretch/>
        </p:blipFill>
        <p:spPr>
          <a:xfrm>
            <a:off x="5715000" y="2112100"/>
            <a:ext cx="2253611" cy="2907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523200" y="578175"/>
            <a:ext cx="5961600" cy="3302700"/>
          </a:xfrm>
          <a:prstGeom prst="rect">
            <a:avLst/>
          </a:prstGeom>
        </p:spPr>
        <p:txBody>
          <a:bodyPr lIns="91425" tIns="91425" rIns="91425" bIns="91425" anchor="t" anchorCtr="0">
            <a:noAutofit/>
          </a:bodyPr>
          <a:lstStyle/>
          <a:p>
            <a:pPr lvl="0">
              <a:spcBef>
                <a:spcPts val="0"/>
              </a:spcBef>
              <a:buNone/>
            </a:pPr>
            <a:r>
              <a:rPr lang="es-419" b="1">
                <a:solidFill>
                  <a:srgbClr val="000000"/>
                </a:solidFill>
              </a:rPr>
              <a:t>-</a:t>
            </a:r>
            <a:r>
              <a:rPr lang="es-419">
                <a:solidFill>
                  <a:srgbClr val="000000"/>
                </a:solidFill>
              </a:rPr>
              <a:t>Tipo II B: </a:t>
            </a:r>
          </a:p>
          <a:p>
            <a:pPr marL="457200" lvl="0" indent="-228600" rtl="0">
              <a:spcBef>
                <a:spcPts val="0"/>
              </a:spcBef>
              <a:buClr>
                <a:srgbClr val="000000"/>
              </a:buClr>
            </a:pPr>
            <a:r>
              <a:rPr lang="es-419">
                <a:solidFill>
                  <a:srgbClr val="000000"/>
                </a:solidFill>
              </a:rPr>
              <a:t>Huesos largos, cortos, anchos y arrugados, pero no se observa el rosario a nivel de las costillas y hay fracturas costales.</a:t>
            </a:r>
          </a:p>
          <a:p>
            <a:pPr lvl="0" rtl="0">
              <a:spcBef>
                <a:spcPts val="0"/>
              </a:spcBef>
              <a:buNone/>
            </a:pPr>
            <a:endParaRPr>
              <a:solidFill>
                <a:srgbClr val="000000"/>
              </a:solidFill>
            </a:endParaRPr>
          </a:p>
          <a:p>
            <a:pPr lvl="0" rtl="0">
              <a:spcBef>
                <a:spcPts val="0"/>
              </a:spcBef>
              <a:buNone/>
            </a:pPr>
            <a:r>
              <a:rPr lang="es-419" b="1">
                <a:solidFill>
                  <a:srgbClr val="000000"/>
                </a:solidFill>
              </a:rPr>
              <a:t>-</a:t>
            </a:r>
            <a:r>
              <a:rPr lang="es-419">
                <a:solidFill>
                  <a:srgbClr val="000000"/>
                </a:solidFill>
              </a:rPr>
              <a:t>Tipo II C:</a:t>
            </a:r>
          </a:p>
          <a:p>
            <a:pPr marL="457200" lvl="0" indent="-228600">
              <a:spcBef>
                <a:spcPts val="0"/>
              </a:spcBef>
              <a:buClr>
                <a:srgbClr val="000000"/>
              </a:buClr>
            </a:pPr>
            <a:r>
              <a:rPr lang="es-419">
                <a:solidFill>
                  <a:srgbClr val="000000"/>
                </a:solidFill>
              </a:rPr>
              <a:t>Se ven los huesos largos, finos y fracturados, las costillas largas, finas y en rosario (muy raro).</a:t>
            </a:r>
          </a:p>
        </p:txBody>
      </p:sp>
      <p:pic>
        <p:nvPicPr>
          <p:cNvPr id="143" name="Shape 143"/>
          <p:cNvPicPr preferRelativeResize="0"/>
          <p:nvPr/>
        </p:nvPicPr>
        <p:blipFill>
          <a:blip r:embed="rId3">
            <a:alphaModFix/>
          </a:blip>
          <a:stretch>
            <a:fillRect/>
          </a:stretch>
        </p:blipFill>
        <p:spPr>
          <a:xfrm>
            <a:off x="6352796" y="1016875"/>
            <a:ext cx="2383278" cy="3302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382000" y="0"/>
            <a:ext cx="6929400" cy="4545000"/>
          </a:xfrm>
          <a:prstGeom prst="rect">
            <a:avLst/>
          </a:prstGeom>
        </p:spPr>
        <p:txBody>
          <a:bodyPr lIns="91425" tIns="91425" rIns="91425" bIns="91425" anchor="t" anchorCtr="0">
            <a:noAutofit/>
          </a:bodyPr>
          <a:lstStyle/>
          <a:p>
            <a:pPr lvl="0">
              <a:spcBef>
                <a:spcPts val="0"/>
              </a:spcBef>
              <a:buNone/>
            </a:pPr>
            <a:r>
              <a:rPr lang="es-419">
                <a:solidFill>
                  <a:srgbClr val="000000"/>
                </a:solidFill>
              </a:rPr>
              <a:t>La </a:t>
            </a:r>
            <a:r>
              <a:rPr lang="es-419" b="1">
                <a:solidFill>
                  <a:srgbClr val="000000"/>
                </a:solidFill>
              </a:rPr>
              <a:t>OI tipo III</a:t>
            </a:r>
            <a:r>
              <a:rPr lang="es-419">
                <a:solidFill>
                  <a:srgbClr val="000000"/>
                </a:solidFill>
              </a:rPr>
              <a:t>:</a:t>
            </a:r>
          </a:p>
          <a:p>
            <a:pPr marL="457200" lvl="0" indent="-228600" rtl="0">
              <a:spcBef>
                <a:spcPts val="0"/>
              </a:spcBef>
              <a:buClr>
                <a:srgbClr val="000000"/>
              </a:buClr>
            </a:pPr>
            <a:r>
              <a:rPr lang="es-419">
                <a:solidFill>
                  <a:srgbClr val="000000"/>
                </a:solidFill>
              </a:rPr>
              <a:t>La fragilidad ósea tiene características de moderada a grave con deformidad progresiva de miembros (no desarrollan marcha)</a:t>
            </a:r>
          </a:p>
          <a:p>
            <a:pPr marL="457200" lvl="0" indent="-228600" rtl="0">
              <a:spcBef>
                <a:spcPts val="0"/>
              </a:spcBef>
              <a:buClr>
                <a:srgbClr val="000000"/>
              </a:buClr>
            </a:pPr>
            <a:r>
              <a:rPr lang="es-419">
                <a:solidFill>
                  <a:srgbClr val="000000"/>
                </a:solidFill>
              </a:rPr>
              <a:t>Las escleróticas son azules en la infancia </a:t>
            </a:r>
          </a:p>
          <a:p>
            <a:pPr marL="457200" lvl="0" indent="-228600" rtl="0">
              <a:spcBef>
                <a:spcPts val="0"/>
              </a:spcBef>
              <a:buClr>
                <a:srgbClr val="000000"/>
              </a:buClr>
            </a:pPr>
            <a:r>
              <a:rPr lang="es-419">
                <a:solidFill>
                  <a:srgbClr val="000000"/>
                </a:solidFill>
              </a:rPr>
              <a:t>Presentan cifoescoliosis </a:t>
            </a:r>
          </a:p>
          <a:p>
            <a:pPr marL="457200" lvl="0" indent="-228600" rtl="0">
              <a:spcBef>
                <a:spcPts val="0"/>
              </a:spcBef>
              <a:buClr>
                <a:srgbClr val="000000"/>
              </a:buClr>
            </a:pPr>
            <a:r>
              <a:rPr lang="es-419">
                <a:solidFill>
                  <a:srgbClr val="000000"/>
                </a:solidFill>
              </a:rPr>
              <a:t>Macrocefalia </a:t>
            </a:r>
          </a:p>
          <a:p>
            <a:pPr marL="457200" lvl="0" indent="-228600" rtl="0">
              <a:spcBef>
                <a:spcPts val="0"/>
              </a:spcBef>
              <a:buClr>
                <a:srgbClr val="000000"/>
              </a:buClr>
            </a:pPr>
            <a:r>
              <a:rPr lang="es-419">
                <a:solidFill>
                  <a:srgbClr val="000000"/>
                </a:solidFill>
              </a:rPr>
              <a:t>Con frecuencia, dentinogénesis imperfecta e hipoacusia</a:t>
            </a:r>
          </a:p>
          <a:p>
            <a:pPr lvl="0" rtl="0">
              <a:spcBef>
                <a:spcPts val="0"/>
              </a:spcBef>
              <a:buNone/>
            </a:pPr>
            <a:r>
              <a:rPr lang="es-419">
                <a:solidFill>
                  <a:srgbClr val="000000"/>
                </a:solidFill>
              </a:rPr>
              <a:t>La OI </a:t>
            </a:r>
            <a:r>
              <a:rPr lang="es-419" b="1">
                <a:solidFill>
                  <a:srgbClr val="000000"/>
                </a:solidFill>
              </a:rPr>
              <a:t>tipo IV : </a:t>
            </a:r>
          </a:p>
          <a:p>
            <a:pPr marL="457200" lvl="0" indent="-228600" rtl="0">
              <a:spcBef>
                <a:spcPts val="0"/>
              </a:spcBef>
              <a:buClr>
                <a:srgbClr val="000000"/>
              </a:buClr>
            </a:pPr>
            <a:r>
              <a:rPr lang="es-419">
                <a:solidFill>
                  <a:srgbClr val="000000"/>
                </a:solidFill>
              </a:rPr>
              <a:t>Presenta fragilidad ósea intermedia entre la tipo I y la tipo III</a:t>
            </a:r>
          </a:p>
          <a:p>
            <a:pPr marL="457200" lvl="0" indent="-228600" rtl="0">
              <a:spcBef>
                <a:spcPts val="0"/>
              </a:spcBef>
              <a:buClr>
                <a:srgbClr val="000000"/>
              </a:buClr>
            </a:pPr>
            <a:r>
              <a:rPr lang="es-419">
                <a:solidFill>
                  <a:srgbClr val="000000"/>
                </a:solidFill>
              </a:rPr>
              <a:t>Las escleróticas son normales, es AD y el pronóstico es bueno, en general</a:t>
            </a:r>
          </a:p>
        </p:txBody>
      </p:sp>
      <p:pic>
        <p:nvPicPr>
          <p:cNvPr id="149" name="Shape 149"/>
          <p:cNvPicPr preferRelativeResize="0"/>
          <p:nvPr/>
        </p:nvPicPr>
        <p:blipFill>
          <a:blip r:embed="rId3">
            <a:alphaModFix/>
          </a:blip>
          <a:stretch>
            <a:fillRect/>
          </a:stretch>
        </p:blipFill>
        <p:spPr>
          <a:xfrm>
            <a:off x="6948049" y="115275"/>
            <a:ext cx="2306975" cy="2694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311700" y="205525"/>
            <a:ext cx="8520600" cy="2322900"/>
          </a:xfrm>
          <a:prstGeom prst="rect">
            <a:avLst/>
          </a:prstGeom>
        </p:spPr>
        <p:txBody>
          <a:bodyPr lIns="91425" tIns="91425" rIns="91425" bIns="91425" anchor="t" anchorCtr="0">
            <a:noAutofit/>
          </a:bodyPr>
          <a:lstStyle/>
          <a:p>
            <a:pPr lvl="0">
              <a:spcBef>
                <a:spcPts val="0"/>
              </a:spcBef>
              <a:buNone/>
            </a:pPr>
            <a:r>
              <a:rPr lang="es-419">
                <a:solidFill>
                  <a:srgbClr val="000000"/>
                </a:solidFill>
              </a:rPr>
              <a:t>La </a:t>
            </a:r>
            <a:r>
              <a:rPr lang="es-419" b="1">
                <a:solidFill>
                  <a:srgbClr val="000000"/>
                </a:solidFill>
              </a:rPr>
              <a:t>OI tipo V </a:t>
            </a:r>
            <a:r>
              <a:rPr lang="es-419">
                <a:solidFill>
                  <a:srgbClr val="000000"/>
                </a:solidFill>
              </a:rPr>
              <a:t>(</a:t>
            </a:r>
            <a:r>
              <a:rPr lang="es-419" u="sng">
                <a:solidFill>
                  <a:srgbClr val="000000"/>
                </a:solidFill>
              </a:rPr>
              <a:t>pronóstico bueno en general</a:t>
            </a:r>
            <a:r>
              <a:rPr lang="es-419">
                <a:solidFill>
                  <a:srgbClr val="000000"/>
                </a:solidFill>
              </a:rPr>
              <a:t>)</a:t>
            </a:r>
            <a:r>
              <a:rPr lang="es-419" b="1">
                <a:solidFill>
                  <a:srgbClr val="000000"/>
                </a:solidFill>
              </a:rPr>
              <a:t>:</a:t>
            </a:r>
          </a:p>
          <a:p>
            <a:pPr marL="457200" lvl="0" indent="-228600" rtl="0">
              <a:spcBef>
                <a:spcPts val="0"/>
              </a:spcBef>
              <a:buClr>
                <a:srgbClr val="000000"/>
              </a:buClr>
              <a:buChar char="●"/>
            </a:pPr>
            <a:r>
              <a:rPr lang="es-419">
                <a:solidFill>
                  <a:srgbClr val="000000"/>
                </a:solidFill>
              </a:rPr>
              <a:t>Tendencia moderada a la fractura de huesos largos y vértebras, las escleróticas son normales.</a:t>
            </a:r>
          </a:p>
          <a:p>
            <a:pPr lvl="0" rtl="0">
              <a:spcBef>
                <a:spcPts val="0"/>
              </a:spcBef>
              <a:buNone/>
            </a:pPr>
            <a:r>
              <a:rPr lang="es-419">
                <a:solidFill>
                  <a:srgbClr val="000000"/>
                </a:solidFill>
              </a:rPr>
              <a:t>La </a:t>
            </a:r>
            <a:r>
              <a:rPr lang="es-419" b="1">
                <a:solidFill>
                  <a:srgbClr val="000000"/>
                </a:solidFill>
              </a:rPr>
              <a:t>OI tipo VI </a:t>
            </a:r>
            <a:r>
              <a:rPr lang="es-419">
                <a:solidFill>
                  <a:srgbClr val="000000"/>
                </a:solidFill>
              </a:rPr>
              <a:t>(</a:t>
            </a:r>
            <a:r>
              <a:rPr lang="es-419" u="sng">
                <a:solidFill>
                  <a:srgbClr val="000000"/>
                </a:solidFill>
              </a:rPr>
              <a:t>pronóstico bueno en general</a:t>
            </a:r>
            <a:r>
              <a:rPr lang="es-419">
                <a:solidFill>
                  <a:srgbClr val="000000"/>
                </a:solidFill>
              </a:rPr>
              <a:t>)</a:t>
            </a:r>
            <a:r>
              <a:rPr lang="es-419" b="1">
                <a:solidFill>
                  <a:srgbClr val="000000"/>
                </a:solidFill>
              </a:rPr>
              <a:t>:</a:t>
            </a:r>
          </a:p>
          <a:p>
            <a:pPr marL="457200" lvl="0" indent="-228600" rtl="0">
              <a:spcBef>
                <a:spcPts val="0"/>
              </a:spcBef>
              <a:buClr>
                <a:srgbClr val="000000"/>
              </a:buClr>
              <a:buChar char="●"/>
            </a:pPr>
            <a:r>
              <a:rPr lang="es-419">
                <a:solidFill>
                  <a:srgbClr val="000000"/>
                </a:solidFill>
              </a:rPr>
              <a:t>Se ven fracturas entre los 4 y 18 meses de vida, escleróticas normales o azul claro, hay fractura de vértebras y se desconoce el tipo de herencia.</a:t>
            </a:r>
          </a:p>
          <a:p>
            <a:pPr lvl="0" rtl="0">
              <a:spcBef>
                <a:spcPts val="0"/>
              </a:spcBef>
              <a:buNone/>
            </a:pPr>
            <a:endParaRPr>
              <a:solidFill>
                <a:srgbClr val="000000"/>
              </a:solidFill>
            </a:endParaRPr>
          </a:p>
          <a:p>
            <a:pPr lvl="0" rtl="0">
              <a:spcBef>
                <a:spcPts val="0"/>
              </a:spcBef>
              <a:buNone/>
            </a:pPr>
            <a:endParaRPr>
              <a:solidFill>
                <a:srgbClr val="000000"/>
              </a:solidFill>
            </a:endParaRPr>
          </a:p>
          <a:p>
            <a:pPr lvl="0">
              <a:spcBef>
                <a:spcPts val="0"/>
              </a:spcBef>
              <a:buNone/>
            </a:pPr>
            <a:r>
              <a:rPr lang="es-419" b="1">
                <a:solidFill>
                  <a:srgbClr val="980000"/>
                </a:solidFill>
              </a:rPr>
              <a:t>NOTA:</a:t>
            </a:r>
            <a:r>
              <a:rPr lang="es-419" b="1">
                <a:solidFill>
                  <a:srgbClr val="000000"/>
                </a:solidFill>
              </a:rPr>
              <a:t> </a:t>
            </a:r>
            <a:r>
              <a:rPr lang="es-419">
                <a:solidFill>
                  <a:srgbClr val="000000"/>
                </a:solidFill>
              </a:rPr>
              <a:t>La habilidad para caminar depende del tipo de OI. Las OI tipo III se caracterizan por deformidad ósea progresiva por lo que se pierde esta habilidad.</a:t>
            </a:r>
          </a:p>
          <a:p>
            <a:pPr lvl="0">
              <a:spcBef>
                <a:spcPts val="0"/>
              </a:spcBef>
              <a:buNone/>
            </a:pPr>
            <a:endParaRPr b="1">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endParaRPr>
              <a:solidFill>
                <a:srgbClr val="000000"/>
              </a:solidFill>
            </a:endParaRPr>
          </a:p>
        </p:txBody>
      </p:sp>
      <p:pic>
        <p:nvPicPr>
          <p:cNvPr id="161" name="Shape 161"/>
          <p:cNvPicPr preferRelativeResize="0"/>
          <p:nvPr/>
        </p:nvPicPr>
        <p:blipFill>
          <a:blip r:embed="rId3">
            <a:alphaModFix/>
          </a:blip>
          <a:stretch>
            <a:fillRect/>
          </a:stretch>
        </p:blipFill>
        <p:spPr>
          <a:xfrm>
            <a:off x="239275" y="137574"/>
            <a:ext cx="8685074" cy="4660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Etiología</a:t>
            </a:r>
          </a:p>
        </p:txBody>
      </p:sp>
      <p:sp>
        <p:nvSpPr>
          <p:cNvPr id="167" name="Shape 167"/>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algn="just" rtl="0">
              <a:spcBef>
                <a:spcPts val="0"/>
              </a:spcBef>
              <a:buClr>
                <a:srgbClr val="000000"/>
              </a:buClr>
              <a:buChar char="●"/>
            </a:pPr>
            <a:r>
              <a:rPr lang="es-419">
                <a:solidFill>
                  <a:srgbClr val="000000"/>
                </a:solidFill>
              </a:rPr>
              <a:t>Mutaciones en los dos genes que codifican las cadenas de colágeno tipo 1, COL1A 1, localizado en el cromosoma 17 y COL1A 2, localizado en el cromosoma 7.</a:t>
            </a:r>
          </a:p>
          <a:p>
            <a:pPr marL="457200" lvl="0" indent="-228600" algn="just" rtl="0">
              <a:spcBef>
                <a:spcPts val="0"/>
              </a:spcBef>
              <a:buClr>
                <a:srgbClr val="000000"/>
              </a:buClr>
              <a:buChar char="●"/>
            </a:pPr>
            <a:r>
              <a:rPr lang="es-419">
                <a:solidFill>
                  <a:srgbClr val="000000"/>
                </a:solidFill>
              </a:rPr>
              <a:t>El gen es heredado en ocasiones por uno de los padres.</a:t>
            </a:r>
          </a:p>
          <a:p>
            <a:pPr marL="457200" lvl="0" indent="-228600" algn="just" rtl="0">
              <a:spcBef>
                <a:spcPts val="0"/>
              </a:spcBef>
              <a:buClr>
                <a:srgbClr val="000000"/>
              </a:buClr>
              <a:buChar char="●"/>
            </a:pPr>
            <a:r>
              <a:rPr lang="es-419">
                <a:solidFill>
                  <a:srgbClr val="000000"/>
                </a:solidFill>
              </a:rPr>
              <a:t>Ambos padres pueden heredar el gen.</a:t>
            </a:r>
          </a:p>
          <a:p>
            <a:pPr marL="457200" lvl="0" indent="-228600" algn="just" rtl="0">
              <a:spcBef>
                <a:spcPts val="0"/>
              </a:spcBef>
              <a:buClr>
                <a:srgbClr val="000000"/>
              </a:buClr>
              <a:buChar char="●"/>
            </a:pPr>
            <a:r>
              <a:rPr lang="es-419">
                <a:solidFill>
                  <a:srgbClr val="000000"/>
                </a:solidFill>
              </a:rPr>
              <a:t>No se hereda el gen, pero este falla poco después de la concepción.</a:t>
            </a:r>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124350"/>
            <a:ext cx="8520600" cy="707400"/>
          </a:xfrm>
          <a:prstGeom prst="rect">
            <a:avLst/>
          </a:prstGeom>
        </p:spPr>
        <p:txBody>
          <a:bodyPr lIns="91425" tIns="91425" rIns="91425" bIns="91425" anchor="t" anchorCtr="0">
            <a:noAutofit/>
          </a:bodyPr>
          <a:lstStyle/>
          <a:p>
            <a:pPr lvl="0">
              <a:spcBef>
                <a:spcPts val="0"/>
              </a:spcBef>
              <a:buNone/>
            </a:pPr>
            <a:r>
              <a:rPr lang="es-419"/>
              <a:t>Síntomas generales</a:t>
            </a:r>
          </a:p>
        </p:txBody>
      </p:sp>
      <p:sp>
        <p:nvSpPr>
          <p:cNvPr id="173" name="Shape 173"/>
          <p:cNvSpPr txBox="1">
            <a:spLocks noGrp="1"/>
          </p:cNvSpPr>
          <p:nvPr>
            <p:ph type="body" idx="1"/>
          </p:nvPr>
        </p:nvSpPr>
        <p:spPr>
          <a:xfrm>
            <a:off x="311700" y="1048425"/>
            <a:ext cx="8520600" cy="3520800"/>
          </a:xfrm>
          <a:prstGeom prst="rect">
            <a:avLst/>
          </a:prstGeom>
        </p:spPr>
        <p:txBody>
          <a:bodyPr lIns="91425" tIns="91425" rIns="91425" bIns="91425" anchor="t" anchorCtr="0">
            <a:noAutofit/>
          </a:bodyPr>
          <a:lstStyle/>
          <a:p>
            <a:pPr marL="457200" lvl="0" indent="-228600" rtl="0">
              <a:spcBef>
                <a:spcPts val="0"/>
              </a:spcBef>
              <a:buChar char="-"/>
            </a:pPr>
            <a:r>
              <a:rPr lang="es-419"/>
              <a:t>Malformación de huesos</a:t>
            </a:r>
          </a:p>
          <a:p>
            <a:pPr marL="457200" lvl="0" indent="-228600" rtl="0">
              <a:spcBef>
                <a:spcPts val="0"/>
              </a:spcBef>
              <a:buChar char="-"/>
            </a:pPr>
            <a:r>
              <a:rPr lang="es-419"/>
              <a:t>Baja estatura y cuerpo pequeño</a:t>
            </a:r>
          </a:p>
          <a:p>
            <a:pPr marL="457200" lvl="0" indent="-228600" rtl="0">
              <a:spcBef>
                <a:spcPts val="0"/>
              </a:spcBef>
              <a:buChar char="-"/>
            </a:pPr>
            <a:r>
              <a:rPr lang="es-419"/>
              <a:t>Articulaciones flojas</a:t>
            </a:r>
          </a:p>
          <a:p>
            <a:pPr marL="457200" lvl="0" indent="-228600" rtl="0">
              <a:spcBef>
                <a:spcPts val="0"/>
              </a:spcBef>
              <a:buChar char="-"/>
            </a:pPr>
            <a:r>
              <a:rPr lang="es-419"/>
              <a:t>Músculos débiles</a:t>
            </a:r>
          </a:p>
          <a:p>
            <a:pPr marL="457200" lvl="0" indent="-228600" rtl="0">
              <a:spcBef>
                <a:spcPts val="0"/>
              </a:spcBef>
              <a:buChar char="-"/>
            </a:pPr>
            <a:r>
              <a:rPr lang="es-419"/>
              <a:t>Caja torácica en forma de “barril”</a:t>
            </a:r>
          </a:p>
          <a:p>
            <a:pPr marL="457200" lvl="0" indent="-228600" rtl="0">
              <a:spcBef>
                <a:spcPts val="0"/>
              </a:spcBef>
              <a:buChar char="-"/>
            </a:pPr>
            <a:r>
              <a:rPr lang="es-419"/>
              <a:t>Columna vertebral curva</a:t>
            </a:r>
          </a:p>
          <a:p>
            <a:pPr marL="457200" lvl="0" indent="-228600" rtl="0">
              <a:spcBef>
                <a:spcPts val="0"/>
              </a:spcBef>
              <a:buChar char="-"/>
            </a:pPr>
            <a:r>
              <a:rPr lang="es-419"/>
              <a:t>Dientes quebradizos</a:t>
            </a:r>
          </a:p>
          <a:p>
            <a:pPr marL="457200" lvl="0" indent="-228600" rtl="0">
              <a:spcBef>
                <a:spcPts val="0"/>
              </a:spcBef>
              <a:buChar char="-"/>
            </a:pPr>
            <a:r>
              <a:rPr lang="es-419"/>
              <a:t>Sordera (20-30 años)</a:t>
            </a:r>
          </a:p>
          <a:p>
            <a:pPr marL="457200" lvl="0" indent="-228600">
              <a:spcBef>
                <a:spcPts val="0"/>
              </a:spcBef>
              <a:buChar char="-"/>
            </a:pPr>
            <a:r>
              <a:rPr lang="es-419"/>
              <a:t>Problemas respiratorios</a:t>
            </a:r>
          </a:p>
        </p:txBody>
      </p:sp>
      <p:pic>
        <p:nvPicPr>
          <p:cNvPr id="174" name="Shape 174"/>
          <p:cNvPicPr preferRelativeResize="0"/>
          <p:nvPr/>
        </p:nvPicPr>
        <p:blipFill>
          <a:blip r:embed="rId3">
            <a:alphaModFix/>
          </a:blip>
          <a:stretch>
            <a:fillRect/>
          </a:stretch>
        </p:blipFill>
        <p:spPr>
          <a:xfrm>
            <a:off x="5636875" y="2318899"/>
            <a:ext cx="3092550" cy="215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Diagnóstico</a:t>
            </a:r>
          </a:p>
        </p:txBody>
      </p:sp>
      <p:sp>
        <p:nvSpPr>
          <p:cNvPr id="180" name="Shape 180"/>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marL="457200" lvl="0" indent="-228600" rtl="0">
              <a:spcBef>
                <a:spcPts val="0"/>
              </a:spcBef>
              <a:buChar char="-"/>
            </a:pPr>
            <a:r>
              <a:rPr lang="es-419"/>
              <a:t>Antecedentes médicos familiares.</a:t>
            </a:r>
          </a:p>
          <a:p>
            <a:pPr marL="457200" lvl="0" indent="-228600" rtl="0">
              <a:spcBef>
                <a:spcPts val="0"/>
              </a:spcBef>
              <a:buChar char="-"/>
            </a:pPr>
            <a:r>
              <a:rPr lang="es-419"/>
              <a:t>Antecedentes médicos del paciente.</a:t>
            </a:r>
          </a:p>
          <a:p>
            <a:pPr marL="457200" lvl="0" indent="-228600" rtl="0">
              <a:spcBef>
                <a:spcPts val="0"/>
              </a:spcBef>
              <a:buChar char="-"/>
            </a:pPr>
            <a:r>
              <a:rPr lang="es-419"/>
              <a:t>Examen físico.</a:t>
            </a:r>
          </a:p>
          <a:p>
            <a:pPr marL="457200" lvl="0" indent="-228600">
              <a:spcBef>
                <a:spcPts val="0"/>
              </a:spcBef>
              <a:buChar char="-"/>
            </a:pPr>
            <a:r>
              <a:rPr lang="es-419"/>
              <a:t>Radiografías.</a:t>
            </a:r>
          </a:p>
        </p:txBody>
      </p:sp>
      <p:pic>
        <p:nvPicPr>
          <p:cNvPr id="181" name="Shape 181"/>
          <p:cNvPicPr preferRelativeResize="0"/>
          <p:nvPr/>
        </p:nvPicPr>
        <p:blipFill>
          <a:blip r:embed="rId3">
            <a:alphaModFix/>
          </a:blip>
          <a:stretch>
            <a:fillRect/>
          </a:stretch>
        </p:blipFill>
        <p:spPr>
          <a:xfrm>
            <a:off x="5104200" y="445025"/>
            <a:ext cx="3728100" cy="2489050"/>
          </a:xfrm>
          <a:prstGeom prst="rect">
            <a:avLst/>
          </a:prstGeom>
          <a:noFill/>
          <a:ln>
            <a:noFill/>
          </a:ln>
        </p:spPr>
      </p:pic>
      <p:pic>
        <p:nvPicPr>
          <p:cNvPr id="182" name="Shape 182"/>
          <p:cNvPicPr preferRelativeResize="0"/>
          <p:nvPr/>
        </p:nvPicPr>
        <p:blipFill>
          <a:blip r:embed="rId4">
            <a:alphaModFix/>
          </a:blip>
          <a:stretch>
            <a:fillRect/>
          </a:stretch>
        </p:blipFill>
        <p:spPr>
          <a:xfrm>
            <a:off x="2177217" y="2716175"/>
            <a:ext cx="2374225" cy="20202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¿Qué es?</a:t>
            </a:r>
          </a:p>
        </p:txBody>
      </p:sp>
      <p:sp>
        <p:nvSpPr>
          <p:cNvPr id="74" name="Shape 7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s-419">
                <a:solidFill>
                  <a:srgbClr val="000000"/>
                </a:solidFill>
              </a:rPr>
              <a:t>Es un discapacidad física producida por una lesión en el cerebro, afecta la postura y la movilidad de la persona.</a:t>
            </a:r>
            <a:br>
              <a:rPr lang="es-419">
                <a:solidFill>
                  <a:srgbClr val="000000"/>
                </a:solidFill>
              </a:rPr>
            </a:br>
            <a:r>
              <a:rPr lang="es-419">
                <a:solidFill>
                  <a:srgbClr val="000000"/>
                </a:solidFill>
              </a:rPr>
              <a:t>Puede ir acompañada de discapacidad sensorial o intelectual en mayor y menor grado. </a:t>
            </a:r>
          </a:p>
          <a:p>
            <a:pPr lvl="0">
              <a:spcBef>
                <a:spcPts val="0"/>
              </a:spcBef>
              <a:buNone/>
            </a:pPr>
            <a:r>
              <a:rPr lang="es-419" sz="3000" b="1">
                <a:solidFill>
                  <a:schemeClr val="accent1"/>
                </a:solidFill>
                <a:latin typeface="PT Sans Narrow"/>
                <a:ea typeface="PT Sans Narrow"/>
                <a:cs typeface="PT Sans Narrow"/>
                <a:sym typeface="PT Sans Narrow"/>
              </a:rPr>
              <a:t>¿Cómo se da?</a:t>
            </a:r>
          </a:p>
          <a:p>
            <a:pPr lvl="0">
              <a:spcBef>
                <a:spcPts val="0"/>
              </a:spcBef>
              <a:buNone/>
            </a:pPr>
            <a:r>
              <a:rPr lang="es-419">
                <a:solidFill>
                  <a:srgbClr val="000000"/>
                </a:solidFill>
              </a:rPr>
              <a:t>La parálisis cerebral puede ser causada por “causas prenatales”  o </a:t>
            </a:r>
            <a:r>
              <a:rPr lang="es-419">
                <a:solidFill>
                  <a:srgbClr val="000000"/>
                </a:solidFill>
                <a:highlight>
                  <a:srgbClr val="FFFFFF"/>
                </a:highlight>
              </a:rPr>
              <a:t> por una lesión cerebral que pasa durante el proceso de nacimiento</a:t>
            </a:r>
          </a:p>
          <a:p>
            <a:pPr lvl="0">
              <a:spcBef>
                <a:spcPts val="0"/>
              </a:spcBef>
              <a:buNone/>
            </a:pP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Tratamiento</a:t>
            </a:r>
          </a:p>
        </p:txBody>
      </p:sp>
      <p:sp>
        <p:nvSpPr>
          <p:cNvPr id="188" name="Shape 188"/>
          <p:cNvSpPr txBox="1">
            <a:spLocks noGrp="1"/>
          </p:cNvSpPr>
          <p:nvPr>
            <p:ph type="body" idx="1"/>
          </p:nvPr>
        </p:nvSpPr>
        <p:spPr>
          <a:xfrm>
            <a:off x="311700" y="1152425"/>
            <a:ext cx="8520600" cy="3302700"/>
          </a:xfrm>
          <a:prstGeom prst="rect">
            <a:avLst/>
          </a:prstGeom>
        </p:spPr>
        <p:txBody>
          <a:bodyPr lIns="91425" tIns="91425" rIns="91425" bIns="91425" anchor="t" anchorCtr="0">
            <a:noAutofit/>
          </a:bodyPr>
          <a:lstStyle/>
          <a:p>
            <a:pPr marL="457200" lvl="0" indent="-228600" rtl="0">
              <a:spcBef>
                <a:spcPts val="0"/>
              </a:spcBef>
              <a:buChar char="-"/>
            </a:pPr>
            <a:r>
              <a:rPr lang="es-419"/>
              <a:t>Tratamiento de fracturas</a:t>
            </a:r>
          </a:p>
          <a:p>
            <a:pPr marL="457200" lvl="0" indent="-228600" rtl="0">
              <a:spcBef>
                <a:spcPts val="0"/>
              </a:spcBef>
              <a:buChar char="-"/>
            </a:pPr>
            <a:r>
              <a:rPr lang="es-419"/>
              <a:t>Fisioterapia</a:t>
            </a:r>
          </a:p>
          <a:p>
            <a:pPr marL="457200" lvl="0" indent="-228600" rtl="0">
              <a:spcBef>
                <a:spcPts val="0"/>
              </a:spcBef>
              <a:buChar char="-"/>
            </a:pPr>
            <a:r>
              <a:rPr lang="es-419"/>
              <a:t>Medicamentos para aliviar el dolor</a:t>
            </a:r>
          </a:p>
          <a:p>
            <a:pPr marL="457200" lvl="0" indent="-228600" rtl="0">
              <a:spcBef>
                <a:spcPts val="0"/>
              </a:spcBef>
              <a:buChar char="-"/>
            </a:pPr>
            <a:r>
              <a:rPr lang="es-419"/>
              <a:t>Uso de silla de ruedas</a:t>
            </a:r>
          </a:p>
          <a:p>
            <a:pPr marL="457200" lvl="0" indent="-228600" rtl="0">
              <a:spcBef>
                <a:spcPts val="0"/>
              </a:spcBef>
              <a:buChar char="-"/>
            </a:pPr>
            <a:r>
              <a:rPr lang="es-419"/>
              <a:t>Cirugía (enclavado de huesos para fortalecerlos o detener malformaciones)</a:t>
            </a:r>
          </a:p>
          <a:p>
            <a:pPr lvl="0">
              <a:spcBef>
                <a:spcPts val="0"/>
              </a:spcBef>
              <a:buNone/>
            </a:pPr>
            <a:endParaRPr/>
          </a:p>
          <a:p>
            <a:pPr lvl="0" rtl="0">
              <a:spcBef>
                <a:spcPts val="0"/>
              </a:spcBef>
              <a:buNone/>
            </a:pPr>
            <a:endParaRPr/>
          </a:p>
          <a:p>
            <a:pPr lvl="0">
              <a:spcBef>
                <a:spcPts val="0"/>
              </a:spcBef>
              <a:buNone/>
            </a:pPr>
            <a:r>
              <a:rPr lang="es-419" b="1">
                <a:solidFill>
                  <a:srgbClr val="980000"/>
                </a:solidFill>
              </a:rPr>
              <a:t>NOTA:</a:t>
            </a:r>
            <a:r>
              <a:rPr lang="es-419" b="1"/>
              <a:t> </a:t>
            </a:r>
            <a:r>
              <a:rPr lang="es-419"/>
              <a:t>Se recomienda realizar ejercicio físico como la natación, terapia acuática y caminar para mantener una vida saludable.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Prevalencia </a:t>
            </a:r>
          </a:p>
        </p:txBody>
      </p:sp>
      <p:sp>
        <p:nvSpPr>
          <p:cNvPr id="194" name="Shape 19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s-419"/>
              <a:t>La INEGI no muestra datos relacionados a esta condición, sin embargo en un artículo mexicano del 2013 elaborado por el Dr. Antonio Guaglione del Instituto Mexicano del Seguro Social en Puebla menciona que en México se reporta una incidencia de 1 a 20,000 y 1 en 60,000 infantes con osteogénesis imperfecta tipo II.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262350" y="223000"/>
            <a:ext cx="8520600" cy="707400"/>
          </a:xfrm>
          <a:prstGeom prst="rect">
            <a:avLst/>
          </a:prstGeom>
        </p:spPr>
        <p:txBody>
          <a:bodyPr lIns="91425" tIns="91425" rIns="91425" bIns="91425" anchor="t" anchorCtr="0">
            <a:noAutofit/>
          </a:bodyPr>
          <a:lstStyle/>
          <a:p>
            <a:pPr lvl="0">
              <a:spcBef>
                <a:spcPts val="0"/>
              </a:spcBef>
              <a:buNone/>
            </a:pPr>
            <a:r>
              <a:rPr lang="es-419" sz="2400"/>
              <a:t>Referencias </a:t>
            </a:r>
          </a:p>
        </p:txBody>
      </p:sp>
      <p:sp>
        <p:nvSpPr>
          <p:cNvPr id="200" name="Shape 200"/>
          <p:cNvSpPr txBox="1">
            <a:spLocks noGrp="1"/>
          </p:cNvSpPr>
          <p:nvPr>
            <p:ph type="body" idx="1"/>
          </p:nvPr>
        </p:nvSpPr>
        <p:spPr>
          <a:xfrm>
            <a:off x="311700" y="649600"/>
            <a:ext cx="8520600" cy="4284000"/>
          </a:xfrm>
          <a:prstGeom prst="rect">
            <a:avLst/>
          </a:prstGeom>
        </p:spPr>
        <p:txBody>
          <a:bodyPr lIns="91425" tIns="91425" rIns="91425" bIns="91425" anchor="t" anchorCtr="0">
            <a:noAutofit/>
          </a:bodyPr>
          <a:lstStyle/>
          <a:p>
            <a:pPr lvl="0">
              <a:spcBef>
                <a:spcPts val="0"/>
              </a:spcBef>
              <a:buNone/>
            </a:pPr>
            <a:r>
              <a:rPr lang="es-419" sz="1400"/>
              <a:t>        Herreros, MB, Franco, R, &amp; Ascurra, M. (2008). </a:t>
            </a:r>
            <a:r>
              <a:rPr lang="es-419" sz="1400" i="1"/>
              <a:t>Las Osteogénesis imperfectas: revisión del tema. Pediatría </a:t>
            </a:r>
            <a:r>
              <a:rPr lang="es-419" sz="1400"/>
              <a:t>(Asunción), 35(1), 33-37. Retrieved March 07, 2017, from </a:t>
            </a:r>
            <a:r>
              <a:rPr lang="es-419" sz="1400" u="sng">
                <a:solidFill>
                  <a:schemeClr val="hlink"/>
                </a:solidFill>
                <a:hlinkClick r:id="rId3"/>
              </a:rPr>
              <a:t>http://scielo.iics.una.py/scielo.php?script=sci_arttext&amp;pid=S1683-98032008000100007&amp;lng=en&amp;tlng=e</a:t>
            </a:r>
            <a:r>
              <a:rPr lang="es-419" sz="1400"/>
              <a:t>s</a:t>
            </a:r>
          </a:p>
          <a:p>
            <a:pPr lvl="0" indent="457200" rtl="0">
              <a:spcBef>
                <a:spcPts val="0"/>
              </a:spcBef>
              <a:buNone/>
            </a:pPr>
            <a:r>
              <a:rPr lang="es-419" sz="1400"/>
              <a:t>Centro Nacional de Información sobre la Osteoporosis y las Enfermedades Óseas. (2014). </a:t>
            </a:r>
            <a:r>
              <a:rPr lang="es-419" sz="1400" i="1"/>
              <a:t>¿Qué es la osteogénesis imperfecta?</a:t>
            </a:r>
            <a:r>
              <a:rPr lang="es-419" sz="1400"/>
              <a:t>. Recuperado de: </a:t>
            </a:r>
            <a:r>
              <a:rPr lang="es-419" sz="1400" u="sng">
                <a:solidFill>
                  <a:schemeClr val="hlink"/>
                </a:solidFill>
                <a:hlinkClick r:id="rId4"/>
              </a:rPr>
              <a:t>https://www.niams.nih.gov/Health_Info/Bone/espanol/Osteogenesis_Imperfecta/osteogenesis_imperfecta_ff.pdf</a:t>
            </a:r>
          </a:p>
          <a:p>
            <a:pPr lvl="0" indent="457200">
              <a:spcBef>
                <a:spcPts val="0"/>
              </a:spcBef>
              <a:buNone/>
            </a:pPr>
            <a:r>
              <a:rPr lang="es-419" sz="1400"/>
              <a:t>Guaglione, A., Sánchez, M. &amp; Martínez, J.. (Julio-Diciembre 2013). Osteogénesis imperfecta tipo II: Reporte de un caso con una supervivencia mayor a cuatro meses. ,, de Centro Médico Nacional General «Manuel Ávila Camacho», Hospital de Ortopedia y Traumatología. México Sitio web: http://www.medigraphic.com/pdfs/opediatria/op-2013/op132i.pdf</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232950" y="282225"/>
            <a:ext cx="8520600" cy="3302700"/>
          </a:xfrm>
          <a:prstGeom prst="rect">
            <a:avLst/>
          </a:prstGeom>
        </p:spPr>
        <p:txBody>
          <a:bodyPr lIns="91425" tIns="91425" rIns="91425" bIns="91425" anchor="t" anchorCtr="0">
            <a:noAutofit/>
          </a:bodyPr>
          <a:lstStyle/>
          <a:p>
            <a:pPr lvl="0">
              <a:spcBef>
                <a:spcPts val="0"/>
              </a:spcBef>
              <a:buNone/>
            </a:pPr>
            <a:r>
              <a:rPr lang="es-419" sz="1400"/>
              <a:t>ASPACE (2015) </a:t>
            </a:r>
            <a:r>
              <a:rPr lang="es-419" sz="1400" i="1"/>
              <a:t>¿Qué es la parálisis cerebral? </a:t>
            </a:r>
            <a:r>
              <a:rPr lang="es-419" sz="1400"/>
              <a:t>Recuperado de: </a:t>
            </a:r>
            <a:r>
              <a:rPr lang="es-419" sz="1400" u="sng">
                <a:solidFill>
                  <a:schemeClr val="hlink"/>
                </a:solidFill>
                <a:hlinkClick r:id="rId3"/>
              </a:rPr>
              <a:t>http://www.aspace.org/pagina/16/que-es</a:t>
            </a:r>
          </a:p>
          <a:p>
            <a:pPr lvl="0" indent="457200">
              <a:spcBef>
                <a:spcPts val="0"/>
              </a:spcBef>
              <a:buNone/>
            </a:pPr>
            <a:r>
              <a:rPr lang="es-419" sz="1400"/>
              <a:t>My Child Without Limits (2017) </a:t>
            </a:r>
            <a:r>
              <a:rPr lang="es-419" sz="1400" i="1"/>
              <a:t>¿Qué es lo que causa la parálisis cerebral? </a:t>
            </a:r>
            <a:r>
              <a:rPr lang="es-419" sz="1400"/>
              <a:t>Recuperado de: </a:t>
            </a:r>
            <a:r>
              <a:rPr lang="es-419" sz="1400" u="sng">
                <a:solidFill>
                  <a:schemeClr val="hlink"/>
                </a:solidFill>
                <a:hlinkClick r:id="rId4"/>
              </a:rPr>
              <a:t>http://www.mychildwithoutlimits.org/understand/cerebral-palsy/what-causes-cerebral-palsy/?lang=es</a:t>
            </a:r>
            <a:r>
              <a:rPr lang="es-419" sz="1400"/>
              <a:t> </a:t>
            </a:r>
          </a:p>
          <a:p>
            <a:pPr lvl="0" indent="457200">
              <a:spcBef>
                <a:spcPts val="0"/>
              </a:spcBef>
              <a:buNone/>
            </a:pPr>
            <a:r>
              <a:rPr lang="es-419" sz="1400"/>
              <a:t>La parálisis cerebral, una publicación de NICHCY, febrero 2010 </a:t>
            </a:r>
            <a:r>
              <a:rPr lang="es-419" sz="1400" u="sng">
                <a:solidFill>
                  <a:schemeClr val="hlink"/>
                </a:solidFill>
                <a:hlinkClick r:id="rId5"/>
              </a:rPr>
              <a:t>http://www.parentcenterhub.org/wp-content/uploads/repo_items/spanish/fs2sp.pdf</a:t>
            </a:r>
            <a:r>
              <a:rPr lang="es-419" sz="140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165100"/>
            <a:ext cx="8520600" cy="707400"/>
          </a:xfrm>
          <a:prstGeom prst="rect">
            <a:avLst/>
          </a:prstGeom>
        </p:spPr>
        <p:txBody>
          <a:bodyPr lIns="91425" tIns="91425" rIns="91425" bIns="91425" anchor="t" anchorCtr="0">
            <a:noAutofit/>
          </a:bodyPr>
          <a:lstStyle/>
          <a:p>
            <a:pPr lvl="0">
              <a:spcBef>
                <a:spcPts val="0"/>
              </a:spcBef>
              <a:buNone/>
            </a:pPr>
            <a:r>
              <a:rPr lang="es-419"/>
              <a:t>¿Cuáles son las señales?</a:t>
            </a:r>
          </a:p>
        </p:txBody>
      </p:sp>
      <p:sp>
        <p:nvSpPr>
          <p:cNvPr id="80" name="Shape 80"/>
          <p:cNvSpPr txBox="1">
            <a:spLocks noGrp="1"/>
          </p:cNvSpPr>
          <p:nvPr>
            <p:ph type="body" idx="1"/>
          </p:nvPr>
        </p:nvSpPr>
        <p:spPr>
          <a:xfrm>
            <a:off x="311700" y="872500"/>
            <a:ext cx="8520600" cy="4107900"/>
          </a:xfrm>
          <a:prstGeom prst="rect">
            <a:avLst/>
          </a:prstGeom>
        </p:spPr>
        <p:txBody>
          <a:bodyPr lIns="91425" tIns="91425" rIns="91425" bIns="91425" anchor="t" anchorCtr="0">
            <a:noAutofit/>
          </a:bodyPr>
          <a:lstStyle/>
          <a:p>
            <a:pPr lvl="0">
              <a:spcBef>
                <a:spcPts val="0"/>
              </a:spcBef>
              <a:buNone/>
            </a:pPr>
            <a:r>
              <a:rPr lang="es-419">
                <a:solidFill>
                  <a:srgbClr val="000000"/>
                </a:solidFill>
              </a:rPr>
              <a:t>Hay tres principales tipos de parálisis cerebral:</a:t>
            </a:r>
          </a:p>
          <a:p>
            <a:pPr lvl="0">
              <a:spcBef>
                <a:spcPts val="0"/>
              </a:spcBef>
              <a:buNone/>
            </a:pPr>
            <a:r>
              <a:rPr lang="es-419" b="1">
                <a:solidFill>
                  <a:srgbClr val="000000"/>
                </a:solidFill>
              </a:rPr>
              <a:t>Parálisis cerebral espástica</a:t>
            </a:r>
            <a:r>
              <a:rPr lang="es-419">
                <a:solidFill>
                  <a:srgbClr val="000000"/>
                </a:solidFill>
              </a:rPr>
              <a:t> es una condición en la cual hay demasiado tono muscular o músculos apretados. Los movimientos son tiesos, especialmente en las piernas, brazos y/o espalda. </a:t>
            </a:r>
          </a:p>
          <a:p>
            <a:pPr lvl="0">
              <a:spcBef>
                <a:spcPts val="0"/>
              </a:spcBef>
              <a:buNone/>
            </a:pPr>
            <a:r>
              <a:rPr lang="es-419" b="1">
                <a:solidFill>
                  <a:srgbClr val="000000"/>
                </a:solidFill>
              </a:rPr>
              <a:t>Parálisis cerebral atetoide </a:t>
            </a:r>
            <a:r>
              <a:rPr lang="es-419">
                <a:solidFill>
                  <a:srgbClr val="000000"/>
                </a:solidFill>
              </a:rPr>
              <a:t>puede afectar los movimientos del cuerpo entero. Esta forma, involucra lentos movimientos incontrolados y un bajo tono muscular que causa dificultades para la persona al tratar de sentarse en forma derecha y caminar.</a:t>
            </a:r>
          </a:p>
          <a:p>
            <a:pPr lvl="0">
              <a:spcBef>
                <a:spcPts val="0"/>
              </a:spcBef>
              <a:buNone/>
            </a:pPr>
            <a:r>
              <a:rPr lang="es-419" b="1">
                <a:solidFill>
                  <a:srgbClr val="000000"/>
                </a:solidFill>
              </a:rPr>
              <a:t>Parálisis cerebral mixta </a:t>
            </a:r>
            <a:r>
              <a:rPr lang="es-419">
                <a:solidFill>
                  <a:srgbClr val="000000"/>
                </a:solidFill>
              </a:rPr>
              <a:t>es una combinación de los síntomas descritos más arriba. Un niño con parálisis cerebral mixta tiene tonos musculares altos y bajos.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Otras palabras clave</a:t>
            </a:r>
          </a:p>
        </p:txBody>
      </p:sp>
      <p:sp>
        <p:nvSpPr>
          <p:cNvPr id="86" name="Shape 86"/>
          <p:cNvSpPr txBox="1">
            <a:spLocks noGrp="1"/>
          </p:cNvSpPr>
          <p:nvPr>
            <p:ph type="body" idx="1"/>
          </p:nvPr>
        </p:nvSpPr>
        <p:spPr>
          <a:xfrm>
            <a:off x="311700" y="1266325"/>
            <a:ext cx="2697300" cy="3302700"/>
          </a:xfrm>
          <a:prstGeom prst="rect">
            <a:avLst/>
          </a:prstGeom>
        </p:spPr>
        <p:txBody>
          <a:bodyPr lIns="91425" tIns="91425" rIns="91425" bIns="91425" anchor="t" anchorCtr="0">
            <a:noAutofit/>
          </a:bodyPr>
          <a:lstStyle/>
          <a:p>
            <a:pPr marL="457200" lvl="0" indent="-228600" rtl="0">
              <a:spcBef>
                <a:spcPts val="0"/>
              </a:spcBef>
            </a:pPr>
            <a:r>
              <a:rPr lang="es-419"/>
              <a:t>Diplegia</a:t>
            </a:r>
          </a:p>
          <a:p>
            <a:pPr lvl="0" rtl="0">
              <a:spcBef>
                <a:spcPts val="0"/>
              </a:spcBef>
              <a:buNone/>
            </a:pPr>
            <a:endParaRPr/>
          </a:p>
          <a:p>
            <a:pPr marL="457200" lvl="0" indent="-228600" rtl="0">
              <a:spcBef>
                <a:spcPts val="0"/>
              </a:spcBef>
            </a:pPr>
            <a:r>
              <a:rPr lang="es-419"/>
              <a:t>Hemiplegia </a:t>
            </a:r>
          </a:p>
          <a:p>
            <a:pPr lvl="0" rtl="0">
              <a:spcBef>
                <a:spcPts val="0"/>
              </a:spcBef>
              <a:buNone/>
            </a:pPr>
            <a:endParaRPr/>
          </a:p>
          <a:p>
            <a:pPr marL="457200" lvl="0" indent="-228600">
              <a:spcBef>
                <a:spcPts val="0"/>
              </a:spcBef>
            </a:pPr>
            <a:r>
              <a:rPr lang="es-419"/>
              <a:t>Quadriplegia</a:t>
            </a:r>
          </a:p>
        </p:txBody>
      </p:sp>
      <p:pic>
        <p:nvPicPr>
          <p:cNvPr id="87" name="Shape 87"/>
          <p:cNvPicPr preferRelativeResize="0"/>
          <p:nvPr/>
        </p:nvPicPr>
        <p:blipFill>
          <a:blip r:embed="rId3">
            <a:alphaModFix/>
          </a:blip>
          <a:stretch>
            <a:fillRect/>
          </a:stretch>
        </p:blipFill>
        <p:spPr>
          <a:xfrm>
            <a:off x="3778899" y="664800"/>
            <a:ext cx="5225149" cy="4091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Tipos de parálisis cerebral</a:t>
            </a:r>
          </a:p>
        </p:txBody>
      </p:sp>
      <p:sp>
        <p:nvSpPr>
          <p:cNvPr id="93" name="Shape 93"/>
          <p:cNvSpPr txBox="1">
            <a:spLocks noGrp="1"/>
          </p:cNvSpPr>
          <p:nvPr>
            <p:ph type="body" idx="1"/>
          </p:nvPr>
        </p:nvSpPr>
        <p:spPr>
          <a:xfrm>
            <a:off x="311700" y="1266325"/>
            <a:ext cx="8520600" cy="3620700"/>
          </a:xfrm>
          <a:prstGeom prst="rect">
            <a:avLst/>
          </a:prstGeom>
        </p:spPr>
        <p:txBody>
          <a:bodyPr lIns="91425" tIns="91425" rIns="91425" bIns="91425" anchor="t" anchorCtr="0">
            <a:noAutofit/>
          </a:bodyPr>
          <a:lstStyle/>
          <a:p>
            <a:pPr lvl="0">
              <a:spcBef>
                <a:spcPts val="0"/>
              </a:spcBef>
              <a:buNone/>
            </a:pPr>
            <a:r>
              <a:rPr lang="es-419">
                <a:solidFill>
                  <a:srgbClr val="000000"/>
                </a:solidFill>
              </a:rPr>
              <a:t> La parálisis cerebral puede ser leve, moderada, o severa.</a:t>
            </a:r>
          </a:p>
          <a:p>
            <a:pPr marL="457200" lvl="0" indent="-228600">
              <a:spcBef>
                <a:spcPts val="0"/>
              </a:spcBef>
              <a:buClr>
                <a:srgbClr val="000000"/>
              </a:buClr>
            </a:pPr>
            <a:r>
              <a:rPr lang="es-419">
                <a:solidFill>
                  <a:srgbClr val="000000"/>
                </a:solidFill>
              </a:rPr>
              <a:t> Parálisis cerebral leve: puede significar que el niño es torpe. </a:t>
            </a:r>
          </a:p>
          <a:p>
            <a:pPr marL="457200" lvl="0" indent="-228600">
              <a:spcBef>
                <a:spcPts val="0"/>
              </a:spcBef>
              <a:buClr>
                <a:srgbClr val="000000"/>
              </a:buClr>
            </a:pPr>
            <a:r>
              <a:rPr lang="es-419">
                <a:solidFill>
                  <a:srgbClr val="000000"/>
                </a:solidFill>
              </a:rPr>
              <a:t>Parálisis cerebral moderada: puede significar que el niño camina cojeando. El o ella podría necesitar un aparato ortopédico o bastón. </a:t>
            </a:r>
          </a:p>
          <a:p>
            <a:pPr marL="457200" lvl="0" indent="-228600">
              <a:spcBef>
                <a:spcPts val="0"/>
              </a:spcBef>
              <a:buClr>
                <a:srgbClr val="000000"/>
              </a:buClr>
            </a:pPr>
            <a:r>
              <a:rPr lang="es-419">
                <a:solidFill>
                  <a:srgbClr val="000000"/>
                </a:solidFill>
              </a:rPr>
              <a:t>Parálisis cerebral más severa: puede afectar todos los aspectos de las habilidades físicas del niño. </a:t>
            </a:r>
          </a:p>
          <a:p>
            <a:pPr lvl="0">
              <a:spcBef>
                <a:spcPts val="0"/>
              </a:spcBef>
              <a:buNone/>
            </a:pPr>
            <a:r>
              <a:rPr lang="es-419">
                <a:solidFill>
                  <a:srgbClr val="000000"/>
                </a:solidFill>
              </a:rPr>
              <a:t>El niño con parálisis cerebral moderada o severa podría necesitar una silla de ruedas u otro equipo especial.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311700" y="396550"/>
            <a:ext cx="8520600" cy="4172400"/>
          </a:xfrm>
          <a:prstGeom prst="rect">
            <a:avLst/>
          </a:prstGeom>
        </p:spPr>
        <p:txBody>
          <a:bodyPr lIns="91425" tIns="91425" rIns="91425" bIns="91425" anchor="t" anchorCtr="0">
            <a:noAutofit/>
          </a:bodyPr>
          <a:lstStyle/>
          <a:p>
            <a:pPr lvl="0">
              <a:spcBef>
                <a:spcPts val="0"/>
              </a:spcBef>
              <a:buNone/>
            </a:pPr>
            <a:r>
              <a:rPr lang="es-419"/>
              <a:t>A veces los niños pueden tener problemas del aprendizaje, problemas con el oído o visión o retraso mental. </a:t>
            </a:r>
          </a:p>
          <a:p>
            <a:pPr lvl="0">
              <a:spcBef>
                <a:spcPts val="0"/>
              </a:spcBef>
              <a:buNone/>
            </a:pPr>
            <a:r>
              <a:rPr lang="es-419"/>
              <a:t>Usualmente, mientras más severa la herida al cerebro, más severa la parálisis cerebral. Sin embargo, la parálisis cerebral no se empeora con el tiempo.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Tratamiento</a:t>
            </a:r>
          </a:p>
        </p:txBody>
      </p:sp>
      <p:sp>
        <p:nvSpPr>
          <p:cNvPr id="104" name="Shape 104"/>
          <p:cNvSpPr txBox="1">
            <a:spLocks noGrp="1"/>
          </p:cNvSpPr>
          <p:nvPr>
            <p:ph type="body" idx="1"/>
          </p:nvPr>
        </p:nvSpPr>
        <p:spPr>
          <a:xfrm>
            <a:off x="311700" y="1266325"/>
            <a:ext cx="8520600" cy="3302700"/>
          </a:xfrm>
          <a:prstGeom prst="rect">
            <a:avLst/>
          </a:prstGeom>
        </p:spPr>
        <p:txBody>
          <a:bodyPr lIns="91425" tIns="91425" rIns="91425" bIns="91425" anchor="t" anchorCtr="0">
            <a:noAutofit/>
          </a:bodyPr>
          <a:lstStyle/>
          <a:p>
            <a:pPr lvl="0">
              <a:spcBef>
                <a:spcPts val="0"/>
              </a:spcBef>
              <a:buNone/>
            </a:pPr>
            <a:r>
              <a:rPr lang="es-419"/>
              <a:t>Los efectos de la parálisis cerebral pueden ser reducidos mediante tratamiento temprano y continuo.</a:t>
            </a:r>
          </a:p>
          <a:p>
            <a:pPr lvl="0">
              <a:spcBef>
                <a:spcPts val="0"/>
              </a:spcBef>
              <a:buNone/>
            </a:pPr>
            <a:r>
              <a:rPr lang="es-419"/>
              <a:t>La intervención temprana es un sistema de servicios de apoyo para bebés y niños pequeños con discapacidades y para sus familias. </a:t>
            </a:r>
          </a:p>
          <a:p>
            <a:pPr lvl="0">
              <a:spcBef>
                <a:spcPts val="0"/>
              </a:spcBef>
              <a:buNone/>
            </a:pPr>
            <a:r>
              <a:rPr lang="es-419"/>
              <a:t>Para los niños mayores, los servicios de educación especial y servicios relacionados están disponibles por medio de la escuela pública para ayudar a los niños a rendir y aprender.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spcBef>
                <a:spcPts val="0"/>
              </a:spcBef>
              <a:buNone/>
            </a:pPr>
            <a:r>
              <a:rPr lang="es-419"/>
              <a:t>Tipos de terapia</a:t>
            </a:r>
          </a:p>
        </p:txBody>
      </p:sp>
      <p:sp>
        <p:nvSpPr>
          <p:cNvPr id="110" name="Shape 110"/>
          <p:cNvSpPr txBox="1">
            <a:spLocks noGrp="1"/>
          </p:cNvSpPr>
          <p:nvPr>
            <p:ph type="body" idx="1"/>
          </p:nvPr>
        </p:nvSpPr>
        <p:spPr>
          <a:xfrm>
            <a:off x="311700" y="1266325"/>
            <a:ext cx="3723900" cy="3302700"/>
          </a:xfrm>
          <a:prstGeom prst="rect">
            <a:avLst/>
          </a:prstGeom>
        </p:spPr>
        <p:txBody>
          <a:bodyPr lIns="91425" tIns="91425" rIns="91425" bIns="91425" anchor="t" anchorCtr="0">
            <a:noAutofit/>
          </a:bodyPr>
          <a:lstStyle/>
          <a:p>
            <a:pPr marL="457200" lvl="0" indent="-228600" rtl="0">
              <a:spcBef>
                <a:spcPts val="0"/>
              </a:spcBef>
            </a:pPr>
            <a:r>
              <a:rPr lang="es-419"/>
              <a:t>Terapia Física </a:t>
            </a:r>
          </a:p>
          <a:p>
            <a:pPr marL="457200" lvl="0" indent="-228600" rtl="0">
              <a:spcBef>
                <a:spcPts val="0"/>
              </a:spcBef>
            </a:pPr>
            <a:r>
              <a:rPr lang="es-419"/>
              <a:t>Terapia ocupacional</a:t>
            </a:r>
          </a:p>
          <a:p>
            <a:pPr marL="457200" lvl="0" indent="-228600" rtl="0">
              <a:spcBef>
                <a:spcPts val="0"/>
              </a:spcBef>
            </a:pPr>
            <a:r>
              <a:rPr lang="es-419"/>
              <a:t>Patología del habla-lenguaje</a:t>
            </a:r>
          </a:p>
          <a:p>
            <a:pPr lvl="0">
              <a:spcBef>
                <a:spcPts val="0"/>
              </a:spcBef>
              <a:buNone/>
            </a:pPr>
            <a:endParaRPr/>
          </a:p>
        </p:txBody>
      </p:sp>
      <p:pic>
        <p:nvPicPr>
          <p:cNvPr id="111" name="Shape 111"/>
          <p:cNvPicPr preferRelativeResize="0"/>
          <p:nvPr/>
        </p:nvPicPr>
        <p:blipFill>
          <a:blip r:embed="rId3">
            <a:alphaModFix/>
          </a:blip>
          <a:stretch>
            <a:fillRect/>
          </a:stretch>
        </p:blipFill>
        <p:spPr>
          <a:xfrm>
            <a:off x="4035599" y="594825"/>
            <a:ext cx="4956000" cy="4233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1004150" y="1751764"/>
            <a:ext cx="7136700" cy="1022400"/>
          </a:xfrm>
          <a:prstGeom prst="rect">
            <a:avLst/>
          </a:prstGeom>
        </p:spPr>
        <p:txBody>
          <a:bodyPr lIns="91425" tIns="91425" rIns="91425" bIns="91425" anchor="b" anchorCtr="0">
            <a:noAutofit/>
          </a:bodyPr>
          <a:lstStyle/>
          <a:p>
            <a:pPr lvl="0">
              <a:spcBef>
                <a:spcPts val="0"/>
              </a:spcBef>
              <a:buNone/>
            </a:pPr>
            <a:r>
              <a:rPr lang="es-419"/>
              <a:t>Osteogénesis imperfecta </a:t>
            </a: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1193</Words>
  <PresentationFormat>On-screen Show (16:9)</PresentationFormat>
  <Paragraphs>110</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PT Sans Narrow</vt:lpstr>
      <vt:lpstr>Open Sans</vt:lpstr>
      <vt:lpstr>tropic</vt:lpstr>
      <vt:lpstr>Parálisis cerebral </vt:lpstr>
      <vt:lpstr>¿Qué es?</vt:lpstr>
      <vt:lpstr>¿Cuáles son las señales?</vt:lpstr>
      <vt:lpstr>Otras palabras clave</vt:lpstr>
      <vt:lpstr>Tipos de parálisis cerebral</vt:lpstr>
      <vt:lpstr>Slide 6</vt:lpstr>
      <vt:lpstr>Tratamiento</vt:lpstr>
      <vt:lpstr>Tipos de terapia</vt:lpstr>
      <vt:lpstr>Osteogénesis imperfecta </vt:lpstr>
      <vt:lpstr>¿Qué es?</vt:lpstr>
      <vt:lpstr>Tipos de Osteogénesis Imperfecta</vt:lpstr>
      <vt:lpstr>Slide 12</vt:lpstr>
      <vt:lpstr>Slide 13</vt:lpstr>
      <vt:lpstr>Slide 14</vt:lpstr>
      <vt:lpstr>Slide 15</vt:lpstr>
      <vt:lpstr>Slide 16</vt:lpstr>
      <vt:lpstr>Etiología</vt:lpstr>
      <vt:lpstr>Síntomas generales</vt:lpstr>
      <vt:lpstr>Diagnóstico</vt:lpstr>
      <vt:lpstr>Tratamiento</vt:lpstr>
      <vt:lpstr>Prevalencia </vt:lpstr>
      <vt:lpstr>Referencias </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Parálisis cerebral </dc:title>
  <dc:creator>admin</dc:creator>
  <cp:lastModifiedBy>admin</cp:lastModifiedBy>
  <cp:revision>1</cp:revision>
  <dcterms:modified xsi:type="dcterms:W3CDTF">2017-05-15T23:10:06Z</dcterms:modified>
</cp:coreProperties>
</file>