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60"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0441FEAD-6BA3-4B8C-B835-2AF3A45CB4CF}" type="datetimeFigureOut">
              <a:rPr lang="es-CO" smtClean="0"/>
              <a:t>30/01/2017</a:t>
            </a:fld>
            <a:endParaRPr lang="es-CO"/>
          </a:p>
        </p:txBody>
      </p:sp>
      <p:sp>
        <p:nvSpPr>
          <p:cNvPr id="8" name="Footer Placeholder 7"/>
          <p:cNvSpPr>
            <a:spLocks noGrp="1"/>
          </p:cNvSpPr>
          <p:nvPr>
            <p:ph type="ftr" sz="quarter" idx="11"/>
          </p:nvPr>
        </p:nvSpPr>
        <p:spPr/>
        <p:txBody>
          <a:bodyPr/>
          <a:lstStyle/>
          <a:p>
            <a:endParaRPr lang="es-CO"/>
          </a:p>
        </p:txBody>
      </p:sp>
      <p:sp>
        <p:nvSpPr>
          <p:cNvPr id="11" name="Slide Number Placeholder 10"/>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E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editar el estilo de subtítulo del patrón</a:t>
            </a:r>
            <a:endParaRPr lang="es-ES"/>
          </a:p>
        </p:txBody>
      </p:sp>
      <p:sp>
        <p:nvSpPr>
          <p:cNvPr id="4" name="Marcador de fecha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1534599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4" name="Marcador de fecha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3238144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ES"/>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3706490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
          </a:p>
        </p:txBody>
      </p:sp>
      <p:sp>
        <p:nvSpPr>
          <p:cNvPr id="3" name="Marcador de contenido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4" name="Marcador de contenido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5" name="Marcador de fecha 4"/>
          <p:cNvSpPr>
            <a:spLocks noGrp="1"/>
          </p:cNvSpPr>
          <p:nvPr>
            <p:ph type="dt" sz="half" idx="10"/>
          </p:nvPr>
        </p:nvSpPr>
        <p:spPr/>
        <p:txBody>
          <a:bodyPr/>
          <a:lstStyle/>
          <a:p>
            <a:fld id="{0441FEAD-6BA3-4B8C-B835-2AF3A45CB4CF}" type="datetimeFigureOut">
              <a:rPr lang="es-CO" smtClean="0"/>
              <a:t>30/01/2017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2981666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endParaRPr lang="es-ES"/>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7" name="Marcador de fecha 6"/>
          <p:cNvSpPr>
            <a:spLocks noGrp="1"/>
          </p:cNvSpPr>
          <p:nvPr>
            <p:ph type="dt" sz="half" idx="10"/>
          </p:nvPr>
        </p:nvSpPr>
        <p:spPr/>
        <p:txBody>
          <a:bodyPr/>
          <a:lstStyle/>
          <a:p>
            <a:fld id="{0441FEAD-6BA3-4B8C-B835-2AF3A45CB4CF}" type="datetimeFigureOut">
              <a:rPr lang="es-CO" smtClean="0"/>
              <a:t>30/01/2017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31472253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
          </a:p>
        </p:txBody>
      </p:sp>
      <p:sp>
        <p:nvSpPr>
          <p:cNvPr id="3" name="Marcador de fecha 2"/>
          <p:cNvSpPr>
            <a:spLocks noGrp="1"/>
          </p:cNvSpPr>
          <p:nvPr>
            <p:ph type="dt" sz="half" idx="10"/>
          </p:nvPr>
        </p:nvSpPr>
        <p:spPr/>
        <p:txBody>
          <a:bodyPr/>
          <a:lstStyle/>
          <a:p>
            <a:fld id="{0441FEAD-6BA3-4B8C-B835-2AF3A45CB4CF}" type="datetimeFigureOut">
              <a:rPr lang="es-CO" smtClean="0"/>
              <a:t>30/01/2017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1052454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441FEAD-6BA3-4B8C-B835-2AF3A45CB4CF}" type="datetimeFigureOut">
              <a:rPr lang="es-CO" smtClean="0"/>
              <a:t>30/01/2017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37863066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ES"/>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Marcador de fecha 4"/>
          <p:cNvSpPr>
            <a:spLocks noGrp="1"/>
          </p:cNvSpPr>
          <p:nvPr>
            <p:ph type="dt" sz="half" idx="10"/>
          </p:nvPr>
        </p:nvSpPr>
        <p:spPr/>
        <p:txBody>
          <a:bodyPr/>
          <a:lstStyle/>
          <a:p>
            <a:fld id="{0441FEAD-6BA3-4B8C-B835-2AF3A45CB4CF}" type="datetimeFigureOut">
              <a:rPr lang="es-CO" smtClean="0"/>
              <a:t>30/01/2017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123040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ES"/>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Marcador de fecha 4"/>
          <p:cNvSpPr>
            <a:spLocks noGrp="1"/>
          </p:cNvSpPr>
          <p:nvPr>
            <p:ph type="dt" sz="half" idx="10"/>
          </p:nvPr>
        </p:nvSpPr>
        <p:spPr/>
        <p:txBody>
          <a:bodyPr/>
          <a:lstStyle/>
          <a:p>
            <a:fld id="{0441FEAD-6BA3-4B8C-B835-2AF3A45CB4CF}" type="datetimeFigureOut">
              <a:rPr lang="es-CO" smtClean="0"/>
              <a:t>30/01/2017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3473552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4" name="Marcador de fecha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38821518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ES"/>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4" name="Marcador de fecha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61377F6-8008-4478-A80E-19289D80AA57}" type="slidenum">
              <a:rPr lang="es-CO" smtClean="0"/>
              <a:t>‹Nº›</a:t>
            </a:fld>
            <a:endParaRPr lang="es-CO"/>
          </a:p>
        </p:txBody>
      </p:sp>
    </p:spTree>
    <p:extLst>
      <p:ext uri="{BB962C8B-B14F-4D97-AF65-F5344CB8AC3E}">
        <p14:creationId xmlns:p14="http://schemas.microsoft.com/office/powerpoint/2010/main" val="106358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441FEAD-6BA3-4B8C-B835-2AF3A45CB4CF}" type="datetimeFigureOut">
              <a:rPr lang="es-CO" smtClean="0"/>
              <a:t>30/01/2017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441FEAD-6BA3-4B8C-B835-2AF3A45CB4CF}" type="datetimeFigureOut">
              <a:rPr lang="es-CO" smtClean="0"/>
              <a:t>30/01/2017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441FEAD-6BA3-4B8C-B835-2AF3A45CB4CF}" type="datetimeFigureOut">
              <a:rPr lang="es-CO" smtClean="0"/>
              <a:t>30/01/2017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441FEAD-6BA3-4B8C-B835-2AF3A45CB4CF}" type="datetimeFigureOut">
              <a:rPr lang="es-CO" smtClean="0"/>
              <a:t>30/01/2017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441FEAD-6BA3-4B8C-B835-2AF3A45CB4CF}" type="datetimeFigureOut">
              <a:rPr lang="es-CO" smtClean="0"/>
              <a:t>30/01/2017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441FEAD-6BA3-4B8C-B835-2AF3A45CB4CF}" type="datetimeFigureOut">
              <a:rPr lang="es-CO" smtClean="0"/>
              <a:t>30/01/2017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61377F6-8008-4478-A80E-19289D80AA57}"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441FEAD-6BA3-4B8C-B835-2AF3A45CB4CF}" type="datetimeFigureOut">
              <a:rPr lang="es-CO" smtClean="0"/>
              <a:t>30/01/2017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61377F6-8008-4478-A80E-19289D80AA57}" type="slidenum">
              <a:rPr lang="es-CO" smtClean="0"/>
              <a:t>‹Nº›</a:t>
            </a:fld>
            <a:endParaRPr lang="es-CO"/>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441FEAD-6BA3-4B8C-B835-2AF3A45CB4CF}" type="datetimeFigureOut">
              <a:rPr lang="es-CO" smtClean="0"/>
              <a:t>30/01/2017</a:t>
            </a:fld>
            <a:endParaRPr lang="es-CO"/>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CO"/>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61377F6-8008-4478-A80E-19289D80AA57}"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ES"/>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S"/>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441FEAD-6BA3-4B8C-B835-2AF3A45CB4CF}" type="datetimeFigureOut">
              <a:rPr lang="es-CO" smtClean="0"/>
              <a:t>30/01/2017</a:t>
            </a:fld>
            <a:endParaRPr lang="es-CO"/>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1377F6-8008-4478-A80E-19289D80AA57}" type="slidenum">
              <a:rPr lang="es-CO" smtClean="0"/>
              <a:t>‹Nº›</a:t>
            </a:fld>
            <a:endParaRPr lang="es-CO"/>
          </a:p>
        </p:txBody>
      </p:sp>
    </p:spTree>
    <p:extLst>
      <p:ext uri="{BB962C8B-B14F-4D97-AF65-F5344CB8AC3E}">
        <p14:creationId xmlns:p14="http://schemas.microsoft.com/office/powerpoint/2010/main" val="24694478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928670"/>
            <a:ext cx="7772400" cy="2243152"/>
          </a:xfrm>
        </p:spPr>
        <p:txBody>
          <a:bodyPr>
            <a:normAutofit fontScale="90000"/>
          </a:bodyPr>
          <a:lstStyle/>
          <a:p>
            <a:r>
              <a:rPr lang="es-CO" dirty="0"/>
              <a:t>Situación actual de los servicios de Educación Especial y del proceso de integración educativa</a:t>
            </a:r>
          </a:p>
        </p:txBody>
      </p:sp>
      <p:sp>
        <p:nvSpPr>
          <p:cNvPr id="3" name="Subtitle 2"/>
          <p:cNvSpPr>
            <a:spLocks noGrp="1"/>
          </p:cNvSpPr>
          <p:nvPr>
            <p:ph type="subTitle" idx="1"/>
          </p:nvPr>
        </p:nvSpPr>
        <p:spPr>
          <a:xfrm>
            <a:off x="2000232" y="4572008"/>
            <a:ext cx="6400800" cy="1752600"/>
          </a:xfrm>
        </p:spPr>
        <p:txBody>
          <a:bodyPr>
            <a:normAutofit/>
          </a:bodyPr>
          <a:lstStyle/>
          <a:p>
            <a:pPr algn="r"/>
            <a:r>
              <a:rPr lang="es-CO" dirty="0"/>
              <a:t>Najar Neri Cindy</a:t>
            </a:r>
          </a:p>
          <a:p>
            <a:pPr algn="r"/>
            <a:r>
              <a:rPr lang="es-CO" dirty="0"/>
              <a:t>Palafox Cervantes Natalia</a:t>
            </a:r>
          </a:p>
          <a:p>
            <a:pPr algn="r"/>
            <a:r>
              <a:rPr lang="es-CO" dirty="0"/>
              <a:t>Perez Torres Michelle </a:t>
            </a:r>
          </a:p>
          <a:p>
            <a:pPr algn="r"/>
            <a:r>
              <a:rPr lang="es-CO" dirty="0"/>
              <a:t>Plata Castro Carolina</a:t>
            </a:r>
          </a:p>
          <a:p>
            <a:pPr algn="r"/>
            <a:r>
              <a:rPr lang="es-CO" dirty="0"/>
              <a:t>Prado Bañuelos Abigail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3. Objetivos, Líneas de acción y metas</a:t>
            </a:r>
            <a:endParaRPr lang="es-ES" dirty="0"/>
          </a:p>
        </p:txBody>
      </p:sp>
      <p:sp>
        <p:nvSpPr>
          <p:cNvPr id="3" name="Subtítulo 2"/>
          <p:cNvSpPr>
            <a:spLocks noGrp="1"/>
          </p:cNvSpPr>
          <p:nvPr>
            <p:ph type="subTitle" idx="1"/>
          </p:nvPr>
        </p:nvSpPr>
        <p:spPr/>
        <p:txBody>
          <a:bodyPr>
            <a:normAutofit/>
          </a:bodyPr>
          <a:lstStyle/>
          <a:p>
            <a:pPr algn="r"/>
            <a:r>
              <a:rPr lang="es-MX" dirty="0"/>
              <a:t>Najar Neri Cindy Susana</a:t>
            </a:r>
          </a:p>
          <a:p>
            <a:pPr algn="r"/>
            <a:r>
              <a:rPr lang="es-MX" dirty="0"/>
              <a:t>Palafox Cervantes Natalia</a:t>
            </a:r>
          </a:p>
          <a:p>
            <a:pPr algn="r"/>
            <a:r>
              <a:rPr lang="es-MX" dirty="0"/>
              <a:t>Plata Castro Carolina</a:t>
            </a:r>
          </a:p>
          <a:p>
            <a:pPr algn="r"/>
            <a:r>
              <a:rPr lang="es-MX" dirty="0"/>
              <a:t>Prado Bañuelos Jessica Abigail</a:t>
            </a:r>
            <a:endParaRPr lang="es-ES" dirty="0"/>
          </a:p>
        </p:txBody>
      </p:sp>
    </p:spTree>
    <p:extLst>
      <p:ext uri="{BB962C8B-B14F-4D97-AF65-F5344CB8AC3E}">
        <p14:creationId xmlns:p14="http://schemas.microsoft.com/office/powerpoint/2010/main" val="2045646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821257" y="1054677"/>
            <a:ext cx="1371600" cy="369332"/>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Objetivos</a:t>
            </a:r>
            <a:endParaRPr lang="es-ES" b="1" dirty="0">
              <a:latin typeface="Arial" panose="020B0604020202020204" pitchFamily="34" charset="0"/>
              <a:cs typeface="Arial" panose="020B0604020202020204" pitchFamily="34" charset="0"/>
            </a:endParaRPr>
          </a:p>
        </p:txBody>
      </p:sp>
      <p:grpSp>
        <p:nvGrpSpPr>
          <p:cNvPr id="23" name="Grupo 22"/>
          <p:cNvGrpSpPr/>
          <p:nvPr/>
        </p:nvGrpSpPr>
        <p:grpSpPr>
          <a:xfrm>
            <a:off x="383814" y="1563373"/>
            <a:ext cx="2951018" cy="2876283"/>
            <a:chOff x="512619" y="845307"/>
            <a:chExt cx="3934691" cy="3835043"/>
          </a:xfrm>
        </p:grpSpPr>
        <p:sp>
          <p:nvSpPr>
            <p:cNvPr id="6" name="CuadroTexto 5"/>
            <p:cNvSpPr txBox="1"/>
            <p:nvPr/>
          </p:nvSpPr>
          <p:spPr>
            <a:xfrm>
              <a:off x="2452256" y="845307"/>
              <a:ext cx="1385453" cy="40010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1350" dirty="0">
                  <a:latin typeface="Arial" panose="020B0604020202020204" pitchFamily="34" charset="0"/>
                  <a:cs typeface="Arial" panose="020B0604020202020204" pitchFamily="34" charset="0"/>
                </a:rPr>
                <a:t>General</a:t>
              </a:r>
              <a:endParaRPr lang="es-ES" sz="1350" dirty="0">
                <a:latin typeface="Arial" panose="020B0604020202020204" pitchFamily="34" charset="0"/>
                <a:cs typeface="Arial" panose="020B0604020202020204" pitchFamily="34" charset="0"/>
              </a:endParaRPr>
            </a:p>
          </p:txBody>
        </p:sp>
        <p:sp>
          <p:nvSpPr>
            <p:cNvPr id="7" name="CuadroTexto 6"/>
            <p:cNvSpPr txBox="1"/>
            <p:nvPr/>
          </p:nvSpPr>
          <p:spPr>
            <a:xfrm>
              <a:off x="2230582" y="1496291"/>
              <a:ext cx="2216728" cy="67710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350" dirty="0"/>
                <a:t>Garantizar atención educativa de calidad.</a:t>
              </a:r>
              <a:endParaRPr lang="es-ES" sz="1350" dirty="0"/>
            </a:p>
          </p:txBody>
        </p:sp>
        <p:sp>
          <p:nvSpPr>
            <p:cNvPr id="8" name="CuadroTexto 7"/>
            <p:cNvSpPr txBox="1"/>
            <p:nvPr/>
          </p:nvSpPr>
          <p:spPr>
            <a:xfrm>
              <a:off x="761999" y="1634790"/>
              <a:ext cx="1246909" cy="400109"/>
            </a:xfrm>
            <a:prstGeom prst="rect">
              <a:avLst/>
            </a:prstGeom>
            <a:noFill/>
            <a:ln>
              <a:noFill/>
            </a:ln>
          </p:spPr>
          <p:txBody>
            <a:bodyPr wrap="square" rtlCol="0">
              <a:spAutoFit/>
            </a:bodyPr>
            <a:lstStyle/>
            <a:p>
              <a:r>
                <a:rPr lang="es-MX" sz="1350" dirty="0"/>
                <a:t>prioridad</a:t>
              </a:r>
              <a:endParaRPr lang="es-ES" sz="1350" dirty="0"/>
            </a:p>
          </p:txBody>
        </p:sp>
        <p:sp>
          <p:nvSpPr>
            <p:cNvPr id="9" name="CuadroTexto 8"/>
            <p:cNvSpPr txBox="1"/>
            <p:nvPr/>
          </p:nvSpPr>
          <p:spPr>
            <a:xfrm>
              <a:off x="512619" y="2424273"/>
              <a:ext cx="3934691" cy="67710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350" dirty="0"/>
                <a:t>Niños, niñas y jóvenes con discapacidad</a:t>
              </a:r>
              <a:endParaRPr lang="es-ES" sz="1350" dirty="0"/>
            </a:p>
          </p:txBody>
        </p:sp>
        <p:sp>
          <p:nvSpPr>
            <p:cNvPr id="10" name="CuadroTexto 9"/>
            <p:cNvSpPr txBox="1"/>
            <p:nvPr/>
          </p:nvSpPr>
          <p:spPr>
            <a:xfrm>
              <a:off x="1537855" y="3075259"/>
              <a:ext cx="1579419" cy="400109"/>
            </a:xfrm>
            <a:prstGeom prst="rect">
              <a:avLst/>
            </a:prstGeom>
            <a:noFill/>
          </p:spPr>
          <p:txBody>
            <a:bodyPr wrap="square" rtlCol="0">
              <a:spAutoFit/>
            </a:bodyPr>
            <a:lstStyle/>
            <a:p>
              <a:pPr algn="ctr"/>
              <a:r>
                <a:rPr lang="es-MX" sz="1350" dirty="0"/>
                <a:t>Mediante</a:t>
              </a:r>
              <a:endParaRPr lang="es-ES" sz="1350" dirty="0"/>
            </a:p>
          </p:txBody>
        </p:sp>
        <p:sp>
          <p:nvSpPr>
            <p:cNvPr id="11" name="CuadroTexto 10"/>
            <p:cNvSpPr txBox="1"/>
            <p:nvPr/>
          </p:nvSpPr>
          <p:spPr>
            <a:xfrm>
              <a:off x="512619" y="3726242"/>
              <a:ext cx="3934691" cy="95410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1350" dirty="0"/>
                <a:t>Fortalecimiento de proceso de integración educativa y servicios de educación especial</a:t>
              </a:r>
              <a:endParaRPr lang="es-ES" sz="1350" dirty="0"/>
            </a:p>
          </p:txBody>
        </p:sp>
        <p:cxnSp>
          <p:nvCxnSpPr>
            <p:cNvPr id="13" name="Conector recto de flecha 12"/>
            <p:cNvCxnSpPr>
              <a:stCxn id="6" idx="2"/>
            </p:cNvCxnSpPr>
            <p:nvPr/>
          </p:nvCxnSpPr>
          <p:spPr>
            <a:xfrm>
              <a:off x="3144983" y="1245416"/>
              <a:ext cx="0" cy="2508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Conector recto 14"/>
            <p:cNvCxnSpPr>
              <a:stCxn id="7" idx="1"/>
            </p:cNvCxnSpPr>
            <p:nvPr/>
          </p:nvCxnSpPr>
          <p:spPr>
            <a:xfrm flipH="1" flipV="1">
              <a:off x="1773382" y="1819457"/>
              <a:ext cx="457200" cy="15388"/>
            </a:xfrm>
            <a:prstGeom prst="line">
              <a:avLst/>
            </a:prstGeom>
          </p:spPr>
          <p:style>
            <a:lnRef idx="1">
              <a:schemeClr val="dk1"/>
            </a:lnRef>
            <a:fillRef idx="0">
              <a:schemeClr val="dk1"/>
            </a:fillRef>
            <a:effectRef idx="0">
              <a:schemeClr val="dk1"/>
            </a:effectRef>
            <a:fontRef idx="minor">
              <a:schemeClr val="tx1"/>
            </a:fontRef>
          </p:style>
        </p:cxnSp>
        <p:cxnSp>
          <p:nvCxnSpPr>
            <p:cNvPr id="17" name="Conector recto 16"/>
            <p:cNvCxnSpPr/>
            <p:nvPr/>
          </p:nvCxnSpPr>
          <p:spPr>
            <a:xfrm>
              <a:off x="1385453" y="1819456"/>
              <a:ext cx="0" cy="604818"/>
            </a:xfrm>
            <a:prstGeom prst="line">
              <a:avLst/>
            </a:prstGeom>
          </p:spPr>
          <p:style>
            <a:lnRef idx="1">
              <a:schemeClr val="dk1"/>
            </a:lnRef>
            <a:fillRef idx="0">
              <a:schemeClr val="dk1"/>
            </a:fillRef>
            <a:effectRef idx="0">
              <a:schemeClr val="dk1"/>
            </a:effectRef>
            <a:fontRef idx="minor">
              <a:schemeClr val="tx1"/>
            </a:fontRef>
          </p:style>
        </p:cxnSp>
        <p:cxnSp>
          <p:nvCxnSpPr>
            <p:cNvPr id="20" name="Conector recto 19"/>
            <p:cNvCxnSpPr>
              <a:endCxn id="10" idx="0"/>
            </p:cNvCxnSpPr>
            <p:nvPr/>
          </p:nvCxnSpPr>
          <p:spPr>
            <a:xfrm>
              <a:off x="2327564" y="2793607"/>
              <a:ext cx="0" cy="281652"/>
            </a:xfrm>
            <a:prstGeom prst="line">
              <a:avLst/>
            </a:prstGeom>
          </p:spPr>
          <p:style>
            <a:lnRef idx="1">
              <a:schemeClr val="dk1"/>
            </a:lnRef>
            <a:fillRef idx="0">
              <a:schemeClr val="dk1"/>
            </a:fillRef>
            <a:effectRef idx="0">
              <a:schemeClr val="dk1"/>
            </a:effectRef>
            <a:fontRef idx="minor">
              <a:schemeClr val="tx1"/>
            </a:fontRef>
          </p:style>
        </p:cxnSp>
        <p:cxnSp>
          <p:nvCxnSpPr>
            <p:cNvPr id="22" name="Conector recto 21"/>
            <p:cNvCxnSpPr>
              <a:stCxn id="10" idx="2"/>
            </p:cNvCxnSpPr>
            <p:nvPr/>
          </p:nvCxnSpPr>
          <p:spPr>
            <a:xfrm>
              <a:off x="2327564" y="3475368"/>
              <a:ext cx="0" cy="250875"/>
            </a:xfrm>
            <a:prstGeom prst="line">
              <a:avLst/>
            </a:prstGeom>
          </p:spPr>
          <p:style>
            <a:lnRef idx="1">
              <a:schemeClr val="dk1"/>
            </a:lnRef>
            <a:fillRef idx="0">
              <a:schemeClr val="dk1"/>
            </a:fillRef>
            <a:effectRef idx="0">
              <a:schemeClr val="dk1"/>
            </a:effectRef>
            <a:fontRef idx="minor">
              <a:schemeClr val="tx1"/>
            </a:fontRef>
          </p:style>
        </p:cxnSp>
      </p:grpSp>
      <p:cxnSp>
        <p:nvCxnSpPr>
          <p:cNvPr id="25" name="Conector recto de flecha 24"/>
          <p:cNvCxnSpPr>
            <a:stCxn id="4" idx="1"/>
            <a:endCxn id="6" idx="3"/>
          </p:cNvCxnSpPr>
          <p:nvPr/>
        </p:nvCxnSpPr>
        <p:spPr>
          <a:xfrm flipH="1">
            <a:off x="2877632" y="1239343"/>
            <a:ext cx="943625" cy="4740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Conector recto de flecha 27"/>
          <p:cNvCxnSpPr>
            <a:stCxn id="4" idx="3"/>
            <a:endCxn id="5" idx="1"/>
          </p:cNvCxnSpPr>
          <p:nvPr/>
        </p:nvCxnSpPr>
        <p:spPr>
          <a:xfrm>
            <a:off x="5192857" y="1239343"/>
            <a:ext cx="762444" cy="4740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46" name="Grupo 45"/>
          <p:cNvGrpSpPr/>
          <p:nvPr/>
        </p:nvGrpSpPr>
        <p:grpSpPr>
          <a:xfrm>
            <a:off x="5096750" y="1563373"/>
            <a:ext cx="3809570" cy="3777723"/>
            <a:chOff x="7431229" y="845307"/>
            <a:chExt cx="5079426" cy="5036964"/>
          </a:xfrm>
        </p:grpSpPr>
        <p:sp>
          <p:nvSpPr>
            <p:cNvPr id="5" name="CuadroTexto 4"/>
            <p:cNvSpPr txBox="1"/>
            <p:nvPr/>
          </p:nvSpPr>
          <p:spPr>
            <a:xfrm>
              <a:off x="8575964" y="845307"/>
              <a:ext cx="1385454" cy="40010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sz="1350" dirty="0">
                  <a:latin typeface="Arial" panose="020B0604020202020204" pitchFamily="34" charset="0"/>
                  <a:cs typeface="Arial" panose="020B0604020202020204" pitchFamily="34" charset="0"/>
                </a:rPr>
                <a:t>Especifico</a:t>
              </a:r>
              <a:endParaRPr lang="es-ES" sz="1350" dirty="0">
                <a:latin typeface="Arial" panose="020B0604020202020204" pitchFamily="34" charset="0"/>
                <a:cs typeface="Arial" panose="020B0604020202020204" pitchFamily="34" charset="0"/>
              </a:endParaRPr>
            </a:p>
          </p:txBody>
        </p:sp>
        <p:sp>
          <p:nvSpPr>
            <p:cNvPr id="29" name="CuadroTexto 28"/>
            <p:cNvSpPr txBox="1"/>
            <p:nvPr/>
          </p:nvSpPr>
          <p:spPr>
            <a:xfrm>
              <a:off x="7772400" y="1634790"/>
              <a:ext cx="4184073"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050" dirty="0"/>
                <a:t>a) Establecer el marco regulatorio nacional de la educación especial y del proceso de integración </a:t>
              </a:r>
              <a:r>
                <a:rPr lang="es-ES" sz="1050" dirty="0"/>
                <a:t>educativa.</a:t>
              </a:r>
            </a:p>
          </p:txBody>
        </p:sp>
        <p:sp>
          <p:nvSpPr>
            <p:cNvPr id="30" name="CuadroTexto 29"/>
            <p:cNvSpPr txBox="1"/>
            <p:nvPr/>
          </p:nvSpPr>
          <p:spPr>
            <a:xfrm>
              <a:off x="7772400" y="2424274"/>
              <a:ext cx="4364182" cy="553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050" dirty="0"/>
                <a:t>b) Proporcionar a los maestros de educación especial, de educación inicial y de educación básica</a:t>
              </a:r>
              <a:endParaRPr lang="es-ES" sz="1050" dirty="0"/>
            </a:p>
          </p:txBody>
        </p:sp>
        <p:sp>
          <p:nvSpPr>
            <p:cNvPr id="31" name="CuadroTexto 30"/>
            <p:cNvSpPr txBox="1"/>
            <p:nvPr/>
          </p:nvSpPr>
          <p:spPr>
            <a:xfrm>
              <a:off x="7772400" y="3151519"/>
              <a:ext cx="3754582" cy="553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050" dirty="0"/>
                <a:t>c) Atender a un mayor número de alumnos y alumnas</a:t>
              </a:r>
              <a:endParaRPr lang="es-ES" sz="1050" dirty="0"/>
            </a:p>
          </p:txBody>
        </p:sp>
        <p:sp>
          <p:nvSpPr>
            <p:cNvPr id="32" name="CuadroTexto 31"/>
            <p:cNvSpPr txBox="1"/>
            <p:nvPr/>
          </p:nvSpPr>
          <p:spPr>
            <a:xfrm>
              <a:off x="7749886" y="3878538"/>
              <a:ext cx="3837709" cy="3385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050" dirty="0"/>
                <a:t>d) Ampliar la cobertura de los servicios</a:t>
              </a:r>
              <a:endParaRPr lang="es-ES" sz="1050" dirty="0"/>
            </a:p>
          </p:txBody>
        </p:sp>
        <p:sp>
          <p:nvSpPr>
            <p:cNvPr id="33" name="CuadroTexto 32"/>
            <p:cNvSpPr txBox="1"/>
            <p:nvPr/>
          </p:nvSpPr>
          <p:spPr>
            <a:xfrm>
              <a:off x="7772400" y="4387962"/>
              <a:ext cx="4442114" cy="553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050" dirty="0"/>
                <a:t>e) Promover la participación comprometida de las madres y los padres de familia en la atención </a:t>
              </a:r>
              <a:r>
                <a:rPr lang="es-ES" sz="1050" dirty="0"/>
                <a:t>educativa</a:t>
              </a:r>
            </a:p>
          </p:txBody>
        </p:sp>
        <p:sp>
          <p:nvSpPr>
            <p:cNvPr id="34" name="CuadroTexto 33"/>
            <p:cNvSpPr txBox="1"/>
            <p:nvPr/>
          </p:nvSpPr>
          <p:spPr>
            <a:xfrm>
              <a:off x="7749886" y="5112830"/>
              <a:ext cx="4760769"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050" dirty="0"/>
                <a:t>f) Establecer una coordinación interinstitucional y con otros sectores que garantice y/o apoye la satisfacción de las necesidades específicas</a:t>
              </a:r>
              <a:endParaRPr lang="es-ES" sz="1050" dirty="0"/>
            </a:p>
          </p:txBody>
        </p:sp>
        <p:cxnSp>
          <p:nvCxnSpPr>
            <p:cNvPr id="36" name="Conector angular 35"/>
            <p:cNvCxnSpPr>
              <a:stCxn id="5" idx="1"/>
              <a:endCxn id="34" idx="1"/>
            </p:cNvCxnSpPr>
            <p:nvPr/>
          </p:nvCxnSpPr>
          <p:spPr>
            <a:xfrm rot="10800000" flipV="1">
              <a:off x="7749886" y="1045362"/>
              <a:ext cx="826077" cy="4452189"/>
            </a:xfrm>
            <a:prstGeom prst="bentConnector3">
              <a:avLst>
                <a:gd name="adj1" fmla="val 136897"/>
              </a:avLst>
            </a:prstGeom>
            <a:ln>
              <a:tailEnd type="triangle"/>
            </a:ln>
          </p:spPr>
          <p:style>
            <a:lnRef idx="1">
              <a:schemeClr val="dk1"/>
            </a:lnRef>
            <a:fillRef idx="0">
              <a:schemeClr val="dk1"/>
            </a:fillRef>
            <a:effectRef idx="0">
              <a:schemeClr val="dk1"/>
            </a:effectRef>
            <a:fontRef idx="minor">
              <a:schemeClr val="tx1"/>
            </a:fontRef>
          </p:style>
        </p:cxnSp>
        <p:cxnSp>
          <p:nvCxnSpPr>
            <p:cNvPr id="39" name="Conector recto 38"/>
            <p:cNvCxnSpPr>
              <a:stCxn id="29" idx="1"/>
            </p:cNvCxnSpPr>
            <p:nvPr/>
          </p:nvCxnSpPr>
          <p:spPr>
            <a:xfrm flipH="1" flipV="1">
              <a:off x="7453744" y="2004122"/>
              <a:ext cx="318656" cy="15389"/>
            </a:xfrm>
            <a:prstGeom prst="line">
              <a:avLst/>
            </a:prstGeom>
          </p:spPr>
          <p:style>
            <a:lnRef idx="1">
              <a:schemeClr val="dk1"/>
            </a:lnRef>
            <a:fillRef idx="0">
              <a:schemeClr val="dk1"/>
            </a:fillRef>
            <a:effectRef idx="0">
              <a:schemeClr val="dk1"/>
            </a:effectRef>
            <a:fontRef idx="minor">
              <a:schemeClr val="tx1"/>
            </a:fontRef>
          </p:style>
        </p:cxnSp>
        <p:cxnSp>
          <p:nvCxnSpPr>
            <p:cNvPr id="40" name="Conector recto 39"/>
            <p:cNvCxnSpPr/>
            <p:nvPr/>
          </p:nvCxnSpPr>
          <p:spPr>
            <a:xfrm flipH="1">
              <a:off x="7474523" y="2618007"/>
              <a:ext cx="318657" cy="0"/>
            </a:xfrm>
            <a:prstGeom prst="line">
              <a:avLst/>
            </a:prstGeom>
          </p:spPr>
          <p:style>
            <a:lnRef idx="1">
              <a:schemeClr val="dk1"/>
            </a:lnRef>
            <a:fillRef idx="0">
              <a:schemeClr val="dk1"/>
            </a:fillRef>
            <a:effectRef idx="0">
              <a:schemeClr val="dk1"/>
            </a:effectRef>
            <a:fontRef idx="minor">
              <a:schemeClr val="tx1"/>
            </a:fontRef>
          </p:style>
        </p:cxnSp>
        <p:cxnSp>
          <p:nvCxnSpPr>
            <p:cNvPr id="41" name="Conector recto 40"/>
            <p:cNvCxnSpPr/>
            <p:nvPr/>
          </p:nvCxnSpPr>
          <p:spPr>
            <a:xfrm flipH="1">
              <a:off x="7474523" y="3408342"/>
              <a:ext cx="318657" cy="0"/>
            </a:xfrm>
            <a:prstGeom prst="line">
              <a:avLst/>
            </a:prstGeom>
          </p:spPr>
          <p:style>
            <a:lnRef idx="1">
              <a:schemeClr val="dk1"/>
            </a:lnRef>
            <a:fillRef idx="0">
              <a:schemeClr val="dk1"/>
            </a:fillRef>
            <a:effectRef idx="0">
              <a:schemeClr val="dk1"/>
            </a:effectRef>
            <a:fontRef idx="minor">
              <a:schemeClr val="tx1"/>
            </a:fontRef>
          </p:style>
        </p:cxnSp>
        <p:cxnSp>
          <p:nvCxnSpPr>
            <p:cNvPr id="42" name="Conector recto 41"/>
            <p:cNvCxnSpPr/>
            <p:nvPr/>
          </p:nvCxnSpPr>
          <p:spPr>
            <a:xfrm flipH="1">
              <a:off x="7431229" y="4032426"/>
              <a:ext cx="318657" cy="0"/>
            </a:xfrm>
            <a:prstGeom prst="line">
              <a:avLst/>
            </a:prstGeom>
          </p:spPr>
          <p:style>
            <a:lnRef idx="1">
              <a:schemeClr val="dk1"/>
            </a:lnRef>
            <a:fillRef idx="0">
              <a:schemeClr val="dk1"/>
            </a:fillRef>
            <a:effectRef idx="0">
              <a:schemeClr val="dk1"/>
            </a:effectRef>
            <a:fontRef idx="minor">
              <a:schemeClr val="tx1"/>
            </a:fontRef>
          </p:style>
        </p:cxnSp>
        <p:cxnSp>
          <p:nvCxnSpPr>
            <p:cNvPr id="43" name="Conector recto 42"/>
            <p:cNvCxnSpPr/>
            <p:nvPr/>
          </p:nvCxnSpPr>
          <p:spPr>
            <a:xfrm flipH="1">
              <a:off x="7453743" y="4649572"/>
              <a:ext cx="318657" cy="0"/>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847712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p:cNvGrpSpPr/>
          <p:nvPr/>
        </p:nvGrpSpPr>
        <p:grpSpPr>
          <a:xfrm>
            <a:off x="800098" y="1033895"/>
            <a:ext cx="7647710" cy="4764698"/>
            <a:chOff x="1066798" y="235527"/>
            <a:chExt cx="10196946" cy="6352931"/>
          </a:xfrm>
        </p:grpSpPr>
        <p:sp>
          <p:nvSpPr>
            <p:cNvPr id="4" name="CuadroTexto 3"/>
            <p:cNvSpPr txBox="1"/>
            <p:nvPr/>
          </p:nvSpPr>
          <p:spPr>
            <a:xfrm>
              <a:off x="4010888" y="235527"/>
              <a:ext cx="4308765" cy="430887"/>
            </a:xfrm>
            <a:prstGeom prst="rect">
              <a:avLst/>
            </a:prstGeom>
            <a:noFill/>
          </p:spPr>
          <p:txBody>
            <a:bodyPr wrap="square" rtlCol="0">
              <a:spAutoFit/>
            </a:bodyPr>
            <a:lstStyle/>
            <a:p>
              <a:pPr algn="ctr"/>
              <a:r>
                <a:rPr lang="es-MX" sz="1500" b="1" dirty="0">
                  <a:latin typeface="Arial" panose="020B0604020202020204" pitchFamily="34" charset="0"/>
                  <a:cs typeface="Arial" panose="020B0604020202020204" pitchFamily="34" charset="0"/>
                </a:rPr>
                <a:t>Líneas de acción y metas al 2006</a:t>
              </a:r>
              <a:endParaRPr lang="es-ES" sz="1500" b="1" dirty="0">
                <a:latin typeface="Arial" panose="020B0604020202020204" pitchFamily="34" charset="0"/>
                <a:cs typeface="Arial" panose="020B0604020202020204" pitchFamily="34" charset="0"/>
              </a:endParaRPr>
            </a:p>
          </p:txBody>
        </p:sp>
        <p:sp>
          <p:nvSpPr>
            <p:cNvPr id="5" name="CuadroTexto 4"/>
            <p:cNvSpPr txBox="1"/>
            <p:nvPr/>
          </p:nvSpPr>
          <p:spPr>
            <a:xfrm>
              <a:off x="2895599" y="872836"/>
              <a:ext cx="6539346" cy="67710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350" dirty="0"/>
                <a:t>Elaborar los lineamientos generales que normen el funcionamiento y operación de los servicios de </a:t>
              </a:r>
              <a:r>
                <a:rPr lang="es-ES" sz="1350" dirty="0"/>
                <a:t>educación especial</a:t>
              </a:r>
            </a:p>
          </p:txBody>
        </p:sp>
        <p:sp>
          <p:nvSpPr>
            <p:cNvPr id="6" name="CuadroTexto 5"/>
            <p:cNvSpPr txBox="1"/>
            <p:nvPr/>
          </p:nvSpPr>
          <p:spPr>
            <a:xfrm>
              <a:off x="1066798" y="1756366"/>
              <a:ext cx="10196946" cy="48320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1350" dirty="0">
                  <a:latin typeface="Arial" panose="020B0604020202020204" pitchFamily="34" charset="0"/>
                  <a:cs typeface="Arial" panose="020B0604020202020204" pitchFamily="34" charset="0"/>
                </a:rPr>
                <a:t>Establecer una normatividad general sobre la orientación de educación especial y de los servicios</a:t>
              </a:r>
            </a:p>
            <a:p>
              <a:r>
                <a:rPr lang="es-MX" sz="1350" dirty="0">
                  <a:latin typeface="Arial" panose="020B0604020202020204" pitchFamily="34" charset="0"/>
                  <a:cs typeface="Arial" panose="020B0604020202020204" pitchFamily="34" charset="0"/>
                </a:rPr>
                <a:t>que la conforman (USAER, CAM, UOP, CRIE y CAPEP, entre otros).</a:t>
              </a:r>
            </a:p>
            <a:p>
              <a:r>
                <a:rPr lang="es-ES" sz="1350" dirty="0">
                  <a:latin typeface="Arial" panose="020B0604020202020204" pitchFamily="34" charset="0"/>
                  <a:cs typeface="Arial" panose="020B0604020202020204" pitchFamily="34" charset="0"/>
                </a:rPr>
                <a:t>38</a:t>
              </a:r>
            </a:p>
            <a:p>
              <a:r>
                <a:rPr lang="es-MX" sz="1350" dirty="0">
                  <a:latin typeface="Arial" panose="020B0604020202020204" pitchFamily="34" charset="0"/>
                  <a:cs typeface="Arial" panose="020B0604020202020204" pitchFamily="34" charset="0"/>
                </a:rPr>
                <a:t>• Elaborar los manuales de operación y funcionamiento de los servicios de educación especial en</a:t>
              </a:r>
            </a:p>
            <a:p>
              <a:r>
                <a:rPr lang="es-MX" sz="1350" dirty="0">
                  <a:latin typeface="Arial" panose="020B0604020202020204" pitchFamily="34" charset="0"/>
                  <a:cs typeface="Arial" panose="020B0604020202020204" pitchFamily="34" charset="0"/>
                </a:rPr>
                <a:t>cada entidad a partir de la normatividad general.</a:t>
              </a:r>
            </a:p>
            <a:p>
              <a:r>
                <a:rPr lang="es-MX" sz="1350" dirty="0">
                  <a:latin typeface="Arial" panose="020B0604020202020204" pitchFamily="34" charset="0"/>
                  <a:cs typeface="Arial" panose="020B0604020202020204" pitchFamily="34" charset="0"/>
                </a:rPr>
                <a:t>• Actualizar las normas y los criterios de evaluación, promoción y certificación de los alumnos que</a:t>
              </a:r>
            </a:p>
            <a:p>
              <a:r>
                <a:rPr lang="es-MX" sz="1350" dirty="0">
                  <a:latin typeface="Arial" panose="020B0604020202020204" pitchFamily="34" charset="0"/>
                  <a:cs typeface="Arial" panose="020B0604020202020204" pitchFamily="34" charset="0"/>
                </a:rPr>
                <a:t>asisten a los Centros de Atención Múltiple.</a:t>
              </a:r>
            </a:p>
            <a:p>
              <a:r>
                <a:rPr lang="es-MX" sz="1350" dirty="0">
                  <a:latin typeface="Arial" panose="020B0604020202020204" pitchFamily="34" charset="0"/>
                  <a:cs typeface="Arial" panose="020B0604020202020204" pitchFamily="34" charset="0"/>
                </a:rPr>
                <a:t>• Determinar los mecanismos para asegurar la certificación de los jóvenes que asisten a los Centros</a:t>
              </a:r>
            </a:p>
            <a:p>
              <a:r>
                <a:rPr lang="es-MX" sz="1350" dirty="0">
                  <a:latin typeface="Arial" panose="020B0604020202020204" pitchFamily="34" charset="0"/>
                  <a:cs typeface="Arial" panose="020B0604020202020204" pitchFamily="34" charset="0"/>
                </a:rPr>
                <a:t>de Atención Múltiple que ofrecen capacitación laboral.</a:t>
              </a:r>
            </a:p>
            <a:p>
              <a:r>
                <a:rPr lang="es-MX" sz="1350" dirty="0">
                  <a:latin typeface="Arial" panose="020B0604020202020204" pitchFamily="34" charset="0"/>
                  <a:cs typeface="Arial" panose="020B0604020202020204" pitchFamily="34" charset="0"/>
                </a:rPr>
                <a:t>• Contar con información precisa acerca de las distintas metodologías de trabajo que pueden ponerse</a:t>
              </a:r>
            </a:p>
            <a:p>
              <a:r>
                <a:rPr lang="es-MX" sz="1350" dirty="0">
                  <a:latin typeface="Arial" panose="020B0604020202020204" pitchFamily="34" charset="0"/>
                  <a:cs typeface="Arial" panose="020B0604020202020204" pitchFamily="34" charset="0"/>
                </a:rPr>
                <a:t>en práctica con el fin de ofrecer una respuesta educativa adecuada para los niños, las niñas y los</a:t>
              </a:r>
            </a:p>
            <a:p>
              <a:r>
                <a:rPr lang="es-ES" sz="1350" dirty="0">
                  <a:latin typeface="Arial" panose="020B0604020202020204" pitchFamily="34" charset="0"/>
                  <a:cs typeface="Arial" panose="020B0604020202020204" pitchFamily="34" charset="0"/>
                </a:rPr>
                <a:t>jóvenes con discapacidad.</a:t>
              </a:r>
            </a:p>
            <a:p>
              <a:r>
                <a:rPr lang="es-MX" sz="1350" dirty="0">
                  <a:latin typeface="Arial" panose="020B0604020202020204" pitchFamily="34" charset="0"/>
                  <a:cs typeface="Arial" panose="020B0604020202020204" pitchFamily="34" charset="0"/>
                </a:rPr>
                <a:t>• Diseñar un modelo de atención para los niños, las niñas y los jóvenes con aptitudes sobresalientes</a:t>
              </a:r>
            </a:p>
            <a:p>
              <a:r>
                <a:rPr lang="es-MX" sz="1350" dirty="0">
                  <a:latin typeface="Arial" panose="020B0604020202020204" pitchFamily="34" charset="0"/>
                  <a:cs typeface="Arial" panose="020B0604020202020204" pitchFamily="34" charset="0"/>
                </a:rPr>
                <a:t>que asisten a escuelas de educación inicial y básica.</a:t>
              </a:r>
              <a:endParaRPr lang="es-ES" sz="1350" dirty="0">
                <a:latin typeface="Arial" panose="020B0604020202020204" pitchFamily="34" charset="0"/>
                <a:cs typeface="Arial" panose="020B0604020202020204" pitchFamily="34" charset="0"/>
              </a:endParaRPr>
            </a:p>
          </p:txBody>
        </p:sp>
        <p:cxnSp>
          <p:nvCxnSpPr>
            <p:cNvPr id="8" name="Conector recto de flecha 7"/>
            <p:cNvCxnSpPr>
              <a:stCxn id="4" idx="2"/>
              <a:endCxn id="5" idx="0"/>
            </p:cNvCxnSpPr>
            <p:nvPr/>
          </p:nvCxnSpPr>
          <p:spPr>
            <a:xfrm>
              <a:off x="6165271" y="666414"/>
              <a:ext cx="1" cy="2064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Conector recto 9"/>
            <p:cNvCxnSpPr>
              <a:stCxn id="5" idx="2"/>
              <a:endCxn id="6" idx="0"/>
            </p:cNvCxnSpPr>
            <p:nvPr/>
          </p:nvCxnSpPr>
          <p:spPr>
            <a:xfrm flipH="1">
              <a:off x="6165271" y="1549944"/>
              <a:ext cx="1" cy="206421"/>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862761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84730"/>
          </a:xfrm>
        </p:spPr>
        <p:txBody>
          <a:bodyPr>
            <a:normAutofit fontScale="62500" lnSpcReduction="20000"/>
          </a:bodyPr>
          <a:lstStyle/>
          <a:p>
            <a:r>
              <a:rPr lang="en-US" dirty="0"/>
              <a:t>A fines de 1970 por decreto presidencial, se creó</a:t>
            </a:r>
          </a:p>
          <a:p>
            <a:pPr>
              <a:buNone/>
            </a:pPr>
            <a:r>
              <a:rPr lang="en-US" dirty="0"/>
              <a:t> </a:t>
            </a:r>
          </a:p>
          <a:p>
            <a:pPr>
              <a:buNone/>
            </a:pPr>
            <a:r>
              <a:rPr lang="en-US" dirty="0"/>
              <a:t>la Dirección General de Educación Especial</a:t>
            </a:r>
            <a:endParaRPr lang="es-CO" dirty="0"/>
          </a:p>
          <a:p>
            <a:endParaRPr lang="es-CO" dirty="0"/>
          </a:p>
          <a:p>
            <a:r>
              <a:rPr lang="es-CO" dirty="0"/>
              <a:t>1980 </a:t>
            </a:r>
            <a:r>
              <a:rPr lang="en-US" dirty="0"/>
              <a:t>se clasificaban en dos modalidades:</a:t>
            </a:r>
          </a:p>
          <a:p>
            <a:endParaRPr lang="en-US" dirty="0"/>
          </a:p>
          <a:p>
            <a:r>
              <a:rPr lang="en-US" dirty="0"/>
              <a:t>indispensable -Centros de Intervención Temprana</a:t>
            </a:r>
          </a:p>
          <a:p>
            <a:endParaRPr lang="en-US" dirty="0"/>
          </a:p>
          <a:p>
            <a:r>
              <a:rPr lang="en-US" dirty="0"/>
              <a:t>complementarios -Centros Psicopedagógicos</a:t>
            </a:r>
          </a:p>
          <a:p>
            <a:endParaRPr lang="es-CO" dirty="0"/>
          </a:p>
          <a:p>
            <a:r>
              <a:rPr lang="es-CO" dirty="0"/>
              <a:t>1993 </a:t>
            </a:r>
            <a:r>
              <a:rPr lang="en-US" dirty="0"/>
              <a:t>se impulsó un importante proceso de reorientación y reorganización de los servicios de educación especial.</a:t>
            </a:r>
          </a:p>
          <a:p>
            <a:endParaRPr lang="es-CO" dirty="0"/>
          </a:p>
          <a:p>
            <a:r>
              <a:rPr lang="es-CO" dirty="0"/>
              <a:t>1994 </a:t>
            </a:r>
            <a:r>
              <a:rPr lang="en-US" dirty="0"/>
              <a:t>Declaración de Salamanca, se definió que un niño o una niña con necesidades educativas especiales es aquel que, en comparación con sus compañeros de grupo, tiene dificultades para el aprendizaje de los contenidos establecidos en el currículo, por lo cual requiere que se incorporen a su proceso educativo mayores recursos y/o recursos diferentes para que logre los fines y objetivos educativos. </a:t>
            </a:r>
            <a:endParaRPr lang="es-CO" dirty="0"/>
          </a:p>
          <a:p>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429132"/>
            <a:ext cx="8183880" cy="1051560"/>
          </a:xfrm>
        </p:spPr>
        <p:txBody>
          <a:bodyPr/>
          <a:lstStyle/>
          <a:p>
            <a:endParaRPr lang="es-CO" dirty="0"/>
          </a:p>
        </p:txBody>
      </p:sp>
      <p:pic>
        <p:nvPicPr>
          <p:cNvPr id="4" name="Content Placeholder 3"/>
          <p:cNvPicPr>
            <a:picLocks noGrp="1"/>
          </p:cNvPicPr>
          <p:nvPr>
            <p:ph idx="1"/>
          </p:nvPr>
        </p:nvPicPr>
        <p:blipFill>
          <a:blip r:embed="rId2"/>
          <a:srcRect/>
          <a:stretch>
            <a:fillRect/>
          </a:stretch>
        </p:blipFill>
        <p:spPr bwMode="auto">
          <a:xfrm>
            <a:off x="500034" y="500042"/>
            <a:ext cx="8183562" cy="2981679"/>
          </a:xfrm>
          <a:prstGeom prst="rect">
            <a:avLst/>
          </a:prstGeom>
          <a:noFill/>
          <a:ln w="9525">
            <a:noFill/>
            <a:miter lim="800000"/>
            <a:headEnd/>
            <a:tailEnd/>
          </a:ln>
        </p:spPr>
      </p:pic>
      <p:pic>
        <p:nvPicPr>
          <p:cNvPr id="6" name="Content Placeholder 3"/>
          <p:cNvPicPr>
            <a:picLocks/>
          </p:cNvPicPr>
          <p:nvPr/>
        </p:nvPicPr>
        <p:blipFill>
          <a:blip r:embed="rId3"/>
          <a:srcRect/>
          <a:stretch>
            <a:fillRect/>
          </a:stretch>
        </p:blipFill>
        <p:spPr bwMode="auto">
          <a:xfrm>
            <a:off x="500034" y="3714752"/>
            <a:ext cx="8183562" cy="242340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O"/>
          </a:p>
        </p:txBody>
      </p:sp>
      <p:sp>
        <p:nvSpPr>
          <p:cNvPr id="3" name="Content Placeholder 2"/>
          <p:cNvSpPr>
            <a:spLocks noGrp="1"/>
          </p:cNvSpPr>
          <p:nvPr>
            <p:ph idx="1"/>
          </p:nvPr>
        </p:nvSpPr>
        <p:spPr>
          <a:xfrm>
            <a:off x="502920" y="530352"/>
            <a:ext cx="8183880" cy="5327540"/>
          </a:xfrm>
        </p:spPr>
        <p:txBody>
          <a:bodyPr>
            <a:normAutofit fontScale="92500" lnSpcReduction="10000"/>
          </a:bodyPr>
          <a:lstStyle/>
          <a:p>
            <a:r>
              <a:rPr lang="en-US" dirty="0"/>
              <a:t>a) Sólo 42% de los municipios cuentan con algún servicio de educación especial. </a:t>
            </a:r>
            <a:endParaRPr lang="es-CO" dirty="0"/>
          </a:p>
          <a:p>
            <a:r>
              <a:rPr lang="en-US" dirty="0"/>
              <a:t>b) El porcentaje de zonas escolares que cuentan con algún servicio de apoyo es desigual: 19% en educación inicial, 14% en educación preescolar, 32% en educación primaria y 6% en educación secundaria. </a:t>
            </a:r>
            <a:endParaRPr lang="es-CO" dirty="0"/>
          </a:p>
          <a:p>
            <a:r>
              <a:rPr lang="en-US" dirty="0"/>
              <a:t>c) Los servicios de educación especial prestan apoyo, en total aproximado, a 16,000 escuelas, cifra que se distribuye del modo siguiente: educación inicial, 200; educación preescolar, 4,431; educación primaria, 11,045, y educación secundaria, 270. </a:t>
            </a:r>
            <a:endParaRPr lang="es-CO" dirty="0"/>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O"/>
          </a:p>
        </p:txBody>
      </p:sp>
      <p:sp>
        <p:nvSpPr>
          <p:cNvPr id="3" name="Content Placeholder 2"/>
          <p:cNvSpPr>
            <a:spLocks noGrp="1"/>
          </p:cNvSpPr>
          <p:nvPr>
            <p:ph idx="1"/>
          </p:nvPr>
        </p:nvSpPr>
        <p:spPr>
          <a:xfrm>
            <a:off x="502920" y="530352"/>
            <a:ext cx="8183880" cy="5398978"/>
          </a:xfrm>
        </p:spPr>
        <p:txBody>
          <a:bodyPr>
            <a:normAutofit fontScale="85000" lnSpcReduction="20000"/>
          </a:bodyPr>
          <a:lstStyle/>
          <a:p>
            <a:r>
              <a:rPr lang="es-CO" dirty="0"/>
              <a:t>Unidad de Servicios de Apoyo a la Educación Regular (USAER) instancia técnicooperativa de apoyo a atención a los alumnos con NEE.</a:t>
            </a:r>
          </a:p>
          <a:p>
            <a:r>
              <a:rPr lang="es-CO" dirty="0"/>
              <a:t>Centros de Atención Múltiple (CAM) Centros educativos que trabajan planes y programas de educacion inicial, preescolar y primaria general.</a:t>
            </a:r>
          </a:p>
          <a:p>
            <a:r>
              <a:rPr lang="es-CO" dirty="0"/>
              <a:t>Centros de Atención Psicopedagógica de Educación Preescolar (CAPEP) Centro de evaluación, diagnóstico y atención psicopedagógica interdisciplinaria para niños de preescolar con problemas de adaptación al proceso educativo.</a:t>
            </a:r>
          </a:p>
          <a:p>
            <a:r>
              <a:rPr lang="es-CO" dirty="0"/>
              <a:t>Unidades de Orientación al Público (UOP) Orientar a padres de familia, maestros y a la comunidad en general acerca del proceso de integración educativo.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183880" cy="285752"/>
          </a:xfrm>
        </p:spPr>
        <p:txBody>
          <a:bodyPr>
            <a:noAutofit/>
          </a:bodyPr>
          <a:lstStyle/>
          <a:p>
            <a:r>
              <a:rPr lang="es-CO" sz="1200" dirty="0">
                <a:solidFill>
                  <a:schemeClr val="bg1"/>
                </a:solidFill>
              </a:rPr>
              <a:t>Factores que explican la situacion actual de la educacion especial y la integracion educactiva </a:t>
            </a:r>
          </a:p>
        </p:txBody>
      </p:sp>
      <p:sp>
        <p:nvSpPr>
          <p:cNvPr id="6" name="TextBox 5"/>
          <p:cNvSpPr txBox="1"/>
          <p:nvPr/>
        </p:nvSpPr>
        <p:spPr>
          <a:xfrm>
            <a:off x="571472" y="1071546"/>
            <a:ext cx="1500198" cy="1277273"/>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Integracion a la educacion basica, incorporando a su proceso educativo mayores recursos para lograr los objetivos </a:t>
            </a:r>
          </a:p>
        </p:txBody>
      </p:sp>
      <p:sp>
        <p:nvSpPr>
          <p:cNvPr id="7" name="TextBox 6"/>
          <p:cNvSpPr txBox="1"/>
          <p:nvPr/>
        </p:nvSpPr>
        <p:spPr>
          <a:xfrm>
            <a:off x="2214546" y="1214422"/>
            <a:ext cx="1285884" cy="110799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Confusion de E.E.</a:t>
            </a:r>
          </a:p>
          <a:p>
            <a:r>
              <a:rPr lang="es-CO" sz="1100" dirty="0"/>
              <a:t>Falsa creencia de CAM con discapasidad/sin discapasidad </a:t>
            </a:r>
          </a:p>
        </p:txBody>
      </p:sp>
      <p:sp>
        <p:nvSpPr>
          <p:cNvPr id="8" name="TextBox 7"/>
          <p:cNvSpPr txBox="1"/>
          <p:nvPr/>
        </p:nvSpPr>
        <p:spPr>
          <a:xfrm>
            <a:off x="3643306" y="1000108"/>
            <a:ext cx="1357322" cy="127727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No claridad de las funsiones  de los profesionales de E.E , referente a la poblacion que debe atender.</a:t>
            </a:r>
          </a:p>
        </p:txBody>
      </p:sp>
      <p:sp>
        <p:nvSpPr>
          <p:cNvPr id="9" name="TextBox 8"/>
          <p:cNvSpPr txBox="1"/>
          <p:nvPr/>
        </p:nvSpPr>
        <p:spPr>
          <a:xfrm>
            <a:off x="571472" y="2643182"/>
            <a:ext cx="990608" cy="60016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Relacion entre E.E y R</a:t>
            </a:r>
          </a:p>
        </p:txBody>
      </p:sp>
      <p:sp>
        <p:nvSpPr>
          <p:cNvPr id="10" name="TextBox 9"/>
          <p:cNvSpPr txBox="1"/>
          <p:nvPr/>
        </p:nvSpPr>
        <p:spPr>
          <a:xfrm>
            <a:off x="1785918" y="2571744"/>
            <a:ext cx="1500198" cy="93871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Establecer relaciones de colaboracion entre servicios de E.E y R.</a:t>
            </a:r>
          </a:p>
        </p:txBody>
      </p:sp>
      <p:sp>
        <p:nvSpPr>
          <p:cNvPr id="11" name="TextBox 10"/>
          <p:cNvSpPr txBox="1"/>
          <p:nvPr/>
        </p:nvSpPr>
        <p:spPr>
          <a:xfrm>
            <a:off x="3428992" y="2500306"/>
            <a:ext cx="1500198" cy="1277273"/>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Integracion educativa sea concebido como tarea exclisiva de E.E (politicas y lineamientos generales)</a:t>
            </a:r>
          </a:p>
        </p:txBody>
      </p:sp>
      <p:sp>
        <p:nvSpPr>
          <p:cNvPr id="12" name="TextBox 11"/>
          <p:cNvSpPr txBox="1"/>
          <p:nvPr/>
        </p:nvSpPr>
        <p:spPr>
          <a:xfrm>
            <a:off x="500034" y="3786190"/>
            <a:ext cx="1500198" cy="93871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Falta de lineamientos organizacion y funsion de los servicios.</a:t>
            </a:r>
          </a:p>
        </p:txBody>
      </p:sp>
      <p:sp>
        <p:nvSpPr>
          <p:cNvPr id="13" name="TextBox 12"/>
          <p:cNvSpPr txBox="1"/>
          <p:nvPr/>
        </p:nvSpPr>
        <p:spPr>
          <a:xfrm>
            <a:off x="2143108" y="3929066"/>
            <a:ext cx="1500198" cy="76944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13 entidades pero la mayoria de los estados carece de lineamiento</a:t>
            </a:r>
          </a:p>
        </p:txBody>
      </p:sp>
      <p:sp>
        <p:nvSpPr>
          <p:cNvPr id="14" name="TextBox 13"/>
          <p:cNvSpPr txBox="1"/>
          <p:nvPr/>
        </p:nvSpPr>
        <p:spPr>
          <a:xfrm>
            <a:off x="642910" y="4857760"/>
            <a:ext cx="1500198" cy="93871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Recursos humanos financieros y materiales insuficientes </a:t>
            </a:r>
          </a:p>
        </p:txBody>
      </p:sp>
      <p:sp>
        <p:nvSpPr>
          <p:cNvPr id="16" name="TextBox 15"/>
          <p:cNvSpPr txBox="1"/>
          <p:nvPr/>
        </p:nvSpPr>
        <p:spPr>
          <a:xfrm>
            <a:off x="2357422" y="4929198"/>
            <a:ext cx="2071702" cy="76944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100" dirty="0"/>
              <a:t>Visitas , asesorias, supervision, capacitacion, actualizacion, recursos tecnologicos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332656"/>
            <a:ext cx="8527976" cy="1470025"/>
          </a:xfrm>
        </p:spPr>
        <p:txBody>
          <a:bodyPr>
            <a:noAutofit/>
          </a:bodyPr>
          <a:lstStyle/>
          <a:p>
            <a:r>
              <a:rPr lang="es-MX" sz="3200" b="1" dirty="0">
                <a:solidFill>
                  <a:schemeClr val="accent2">
                    <a:lumMod val="75000"/>
                  </a:schemeClr>
                </a:solidFill>
                <a:latin typeface="Century Gothic" pitchFamily="34" charset="0"/>
              </a:rPr>
              <a:t>Hacia el fortalecimiento de la educación especial y de la</a:t>
            </a:r>
            <a:br>
              <a:rPr lang="es-MX" sz="3200" b="1" dirty="0">
                <a:solidFill>
                  <a:schemeClr val="accent2">
                    <a:lumMod val="75000"/>
                  </a:schemeClr>
                </a:solidFill>
                <a:latin typeface="Century Gothic" pitchFamily="34" charset="0"/>
              </a:rPr>
            </a:br>
            <a:r>
              <a:rPr lang="es-MX" sz="3200" b="1" dirty="0">
                <a:solidFill>
                  <a:schemeClr val="accent2">
                    <a:lumMod val="75000"/>
                  </a:schemeClr>
                </a:solidFill>
                <a:latin typeface="Century Gothic" pitchFamily="34" charset="0"/>
              </a:rPr>
              <a:t>integración educativa</a:t>
            </a:r>
          </a:p>
        </p:txBody>
      </p:sp>
      <p:sp>
        <p:nvSpPr>
          <p:cNvPr id="3" name="2 Subtítulo"/>
          <p:cNvSpPr>
            <a:spLocks noGrp="1"/>
          </p:cNvSpPr>
          <p:nvPr>
            <p:ph type="subTitle" idx="1"/>
          </p:nvPr>
        </p:nvSpPr>
        <p:spPr>
          <a:xfrm>
            <a:off x="323528" y="2060848"/>
            <a:ext cx="8424936" cy="4248472"/>
          </a:xfrm>
        </p:spPr>
        <p:txBody>
          <a:bodyPr>
            <a:normAutofit/>
          </a:bodyPr>
          <a:lstStyle/>
          <a:p>
            <a:pPr algn="just"/>
            <a:r>
              <a:rPr lang="es-MX" sz="2200" b="1" dirty="0">
                <a:solidFill>
                  <a:schemeClr val="tx1"/>
                </a:solidFill>
                <a:latin typeface="Century Gothic" pitchFamily="34" charset="0"/>
              </a:rPr>
              <a:t>Misión: </a:t>
            </a:r>
            <a:r>
              <a:rPr lang="es-MX" sz="2200" dirty="0">
                <a:solidFill>
                  <a:schemeClr val="tx1"/>
                </a:solidFill>
                <a:latin typeface="Century Gothic" pitchFamily="34" charset="0"/>
              </a:rPr>
              <a:t>Favorecer en acceso y permanencia en el sistema educativo, además de propiciar la integración. (Art. 41)</a:t>
            </a:r>
          </a:p>
          <a:p>
            <a:pPr algn="just"/>
            <a:endParaRPr lang="es-MX" sz="2200" dirty="0">
              <a:solidFill>
                <a:schemeClr val="tx1"/>
              </a:solidFill>
              <a:latin typeface="Century Gothic" pitchFamily="34" charset="0"/>
            </a:endParaRPr>
          </a:p>
          <a:p>
            <a:pPr algn="just"/>
            <a:r>
              <a:rPr lang="es-MX" sz="2200" b="1" dirty="0">
                <a:solidFill>
                  <a:srgbClr val="C00000"/>
                </a:solidFill>
                <a:latin typeface="Century Gothic" pitchFamily="34" charset="0"/>
              </a:rPr>
              <a:t>«Orientación y funcionamiento de los servicios de educación especial»</a:t>
            </a:r>
            <a:endParaRPr lang="es-MX" sz="2200" b="1" dirty="0">
              <a:solidFill>
                <a:schemeClr val="tx1"/>
              </a:solidFill>
              <a:latin typeface="Century Gothic" pitchFamily="34" charset="0"/>
            </a:endParaRPr>
          </a:p>
          <a:p>
            <a:pPr marL="342900" indent="-342900" algn="just">
              <a:buFont typeface="Wingdings" pitchFamily="2" charset="2"/>
              <a:buChar char="ü"/>
            </a:pPr>
            <a:r>
              <a:rPr lang="es-MX" sz="2200" b="1" dirty="0">
                <a:solidFill>
                  <a:schemeClr val="tx1"/>
                </a:solidFill>
                <a:latin typeface="Century Gothic" pitchFamily="34" charset="0"/>
              </a:rPr>
              <a:t>Servicios de apoyo:</a:t>
            </a:r>
            <a:r>
              <a:rPr lang="es-MX" sz="2200" dirty="0">
                <a:solidFill>
                  <a:schemeClr val="tx1"/>
                </a:solidFill>
                <a:latin typeface="Century Gothic" pitchFamily="34" charset="0"/>
              </a:rPr>
              <a:t> Apoyar la integración de los alumnos, brindar atención a las escuelas. Conformados por maestros y especialistas en discapacidades. </a:t>
            </a:r>
          </a:p>
          <a:p>
            <a:pPr marL="342900" indent="-342900" algn="just">
              <a:buFont typeface="Wingdings" pitchFamily="2" charset="2"/>
              <a:buChar char="ü"/>
            </a:pPr>
            <a:r>
              <a:rPr lang="es-MX" sz="2200" b="1" dirty="0">
                <a:solidFill>
                  <a:schemeClr val="tx1"/>
                </a:solidFill>
                <a:latin typeface="Century Gothic" pitchFamily="34" charset="0"/>
              </a:rPr>
              <a:t>Servicios escolarizados: </a:t>
            </a:r>
            <a:r>
              <a:rPr lang="es-MX" sz="2200" dirty="0">
                <a:solidFill>
                  <a:schemeClr val="tx1"/>
                </a:solidFill>
                <a:latin typeface="Century Gothic" pitchFamily="34" charset="0"/>
              </a:rPr>
              <a:t>CAM. Satisfacer necesidades básicas del aprendizaje, evaluación psicopedagógica para identificar fortalezas y debilidades. </a:t>
            </a:r>
            <a:endParaRPr lang="es-MX" sz="2200" b="1" dirty="0">
              <a:solidFill>
                <a:schemeClr val="tx1"/>
              </a:solidFill>
              <a:latin typeface="Century Gothic" pitchFamily="34" charset="0"/>
            </a:endParaRPr>
          </a:p>
        </p:txBody>
      </p:sp>
    </p:spTree>
    <p:extLst>
      <p:ext uri="{BB962C8B-B14F-4D97-AF65-F5344CB8AC3E}">
        <p14:creationId xmlns:p14="http://schemas.microsoft.com/office/powerpoint/2010/main" val="47060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251520" y="188640"/>
            <a:ext cx="8424936" cy="6264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ü"/>
            </a:pPr>
            <a:r>
              <a:rPr lang="es-MX" sz="2200" b="1" dirty="0">
                <a:latin typeface="Century Gothic" pitchFamily="34" charset="0"/>
              </a:rPr>
              <a:t>Servicios de orientación: </a:t>
            </a:r>
            <a:r>
              <a:rPr lang="es-MX" sz="2200" dirty="0">
                <a:latin typeface="Century Gothic" pitchFamily="34" charset="0"/>
              </a:rPr>
              <a:t>Dar información y orientación a las familias y maestros respecto a las estrategias para un adecuado.</a:t>
            </a:r>
          </a:p>
          <a:p>
            <a:pPr marL="0" indent="0" algn="just">
              <a:buNone/>
            </a:pPr>
            <a:r>
              <a:rPr lang="es-MX" sz="2200" dirty="0">
                <a:solidFill>
                  <a:srgbClr val="C00000"/>
                </a:solidFill>
                <a:latin typeface="Century Gothic" pitchFamily="34" charset="0"/>
              </a:rPr>
              <a:t>«</a:t>
            </a:r>
            <a:r>
              <a:rPr lang="es-MX" sz="2200" b="1" dirty="0">
                <a:solidFill>
                  <a:srgbClr val="C00000"/>
                </a:solidFill>
                <a:latin typeface="Century Gothic" pitchFamily="34" charset="0"/>
              </a:rPr>
              <a:t>Actualización del personal»</a:t>
            </a:r>
            <a:endParaRPr lang="es-MX" sz="2200" dirty="0">
              <a:solidFill>
                <a:srgbClr val="C00000"/>
              </a:solidFill>
              <a:latin typeface="Century Gothic" pitchFamily="34" charset="0"/>
            </a:endParaRPr>
          </a:p>
          <a:p>
            <a:pPr marL="0" indent="0" algn="just">
              <a:buNone/>
            </a:pPr>
            <a:r>
              <a:rPr lang="es-MX" sz="2200" dirty="0">
                <a:latin typeface="Century Gothic" pitchFamily="34" charset="0"/>
              </a:rPr>
              <a:t>Encaminado a dar una respuesta educativa adecuada.</a:t>
            </a:r>
          </a:p>
          <a:p>
            <a:pPr marL="0" indent="0" algn="just">
              <a:buNone/>
            </a:pPr>
            <a:endParaRPr lang="es-MX" sz="2200" dirty="0">
              <a:latin typeface="Century Gothic" pitchFamily="34" charset="0"/>
            </a:endParaRPr>
          </a:p>
          <a:p>
            <a:pPr marL="0" indent="0" algn="just">
              <a:buNone/>
            </a:pPr>
            <a:r>
              <a:rPr lang="es-MX" sz="2200" dirty="0">
                <a:solidFill>
                  <a:srgbClr val="C00000"/>
                </a:solidFill>
                <a:latin typeface="Century Gothic" pitchFamily="34" charset="0"/>
              </a:rPr>
              <a:t>«</a:t>
            </a:r>
            <a:r>
              <a:rPr lang="es-MX" sz="2200" b="1" dirty="0">
                <a:solidFill>
                  <a:srgbClr val="C00000"/>
                </a:solidFill>
                <a:latin typeface="Century Gothic" pitchFamily="34" charset="0"/>
              </a:rPr>
              <a:t>Ampliación de la cobertura de los servicios de educación especial»</a:t>
            </a:r>
          </a:p>
          <a:p>
            <a:pPr marL="0" indent="0" algn="just">
              <a:buNone/>
            </a:pPr>
            <a:r>
              <a:rPr lang="es-MX" sz="2200" dirty="0">
                <a:latin typeface="Century Gothic" pitchFamily="34" charset="0"/>
              </a:rPr>
              <a:t>Extender su cobertura en distintas modalidades de atención. </a:t>
            </a:r>
          </a:p>
          <a:p>
            <a:pPr marL="0" indent="0" algn="just">
              <a:buNone/>
            </a:pPr>
            <a:endParaRPr lang="es-MX" sz="2200" dirty="0">
              <a:latin typeface="Century Gothic" pitchFamily="34" charset="0"/>
            </a:endParaRPr>
          </a:p>
          <a:p>
            <a:pPr marL="0" indent="0" algn="just">
              <a:buNone/>
            </a:pPr>
            <a:r>
              <a:rPr lang="es-MX" sz="2200" b="1" dirty="0">
                <a:solidFill>
                  <a:srgbClr val="C00000"/>
                </a:solidFill>
                <a:latin typeface="Century Gothic" pitchFamily="34" charset="0"/>
              </a:rPr>
              <a:t>«Fortalecimiento del proceso de la integración educativa»</a:t>
            </a:r>
          </a:p>
          <a:p>
            <a:pPr algn="just">
              <a:buFontTx/>
              <a:buChar char="-"/>
            </a:pPr>
            <a:r>
              <a:rPr lang="es-MX" sz="2200" b="1" dirty="0">
                <a:latin typeface="Century Gothic" pitchFamily="34" charset="0"/>
              </a:rPr>
              <a:t>Sensibilización e información a la comunidad educativa: </a:t>
            </a:r>
            <a:r>
              <a:rPr lang="es-MX" sz="2200" dirty="0">
                <a:latin typeface="Century Gothic" pitchFamily="34" charset="0"/>
              </a:rPr>
              <a:t>Campaña de información y sensibilización para la integración de los niños con NEE a las escuelas de educación regular.</a:t>
            </a:r>
            <a:endParaRPr lang="es-MX" sz="2200" b="1" dirty="0">
              <a:latin typeface="Century Gothic" pitchFamily="34" charset="0"/>
            </a:endParaRPr>
          </a:p>
          <a:p>
            <a:pPr algn="just">
              <a:buFontTx/>
              <a:buChar char="-"/>
            </a:pPr>
            <a:endParaRPr lang="es-MX" sz="2200" b="1" dirty="0">
              <a:latin typeface="Century Gothic" pitchFamily="34" charset="0"/>
            </a:endParaRPr>
          </a:p>
          <a:p>
            <a:pPr algn="just">
              <a:buFont typeface="Wingdings" pitchFamily="2" charset="2"/>
              <a:buChar char="ü"/>
            </a:pPr>
            <a:endParaRPr lang="es-MX" sz="2200" b="1" dirty="0">
              <a:latin typeface="Century Gothic" pitchFamily="34" charset="0"/>
            </a:endParaRPr>
          </a:p>
        </p:txBody>
      </p:sp>
    </p:spTree>
    <p:extLst>
      <p:ext uri="{BB962C8B-B14F-4D97-AF65-F5344CB8AC3E}">
        <p14:creationId xmlns:p14="http://schemas.microsoft.com/office/powerpoint/2010/main" val="322974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539552" y="587980"/>
            <a:ext cx="7776864" cy="48572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MX" sz="2200" dirty="0">
                <a:solidFill>
                  <a:srgbClr val="C00000"/>
                </a:solidFill>
                <a:latin typeface="Century Gothic" pitchFamily="34" charset="0"/>
              </a:rPr>
              <a:t>«</a:t>
            </a:r>
            <a:r>
              <a:rPr lang="es-MX" sz="2200" b="1" dirty="0">
                <a:solidFill>
                  <a:srgbClr val="C00000"/>
                </a:solidFill>
                <a:latin typeface="Century Gothic" pitchFamily="34" charset="0"/>
              </a:rPr>
              <a:t>Respuesta educativa adecuada a las necesidades de los alumnos»</a:t>
            </a:r>
          </a:p>
          <a:p>
            <a:pPr algn="just">
              <a:buFontTx/>
              <a:buChar char="-"/>
            </a:pPr>
            <a:r>
              <a:rPr lang="es-MX" sz="2200" b="1" dirty="0">
                <a:latin typeface="Century Gothic" pitchFamily="34" charset="0"/>
              </a:rPr>
              <a:t>Evaluación psicopedagógica: </a:t>
            </a:r>
            <a:r>
              <a:rPr lang="es-MX" sz="2200" dirty="0">
                <a:latin typeface="Century Gothic" pitchFamily="34" charset="0"/>
              </a:rPr>
              <a:t>Informe sobre las dificultades, posibilidades y cambios del entorno del niño.</a:t>
            </a:r>
          </a:p>
          <a:p>
            <a:pPr algn="just">
              <a:buFontTx/>
              <a:buChar char="-"/>
            </a:pPr>
            <a:r>
              <a:rPr lang="es-MX" sz="2200" b="1" dirty="0">
                <a:latin typeface="Century Gothic" pitchFamily="34" charset="0"/>
              </a:rPr>
              <a:t>Propuesta curricular adaptada: </a:t>
            </a:r>
            <a:r>
              <a:rPr lang="es-MX" sz="2200" dirty="0">
                <a:latin typeface="Century Gothic" pitchFamily="34" charset="0"/>
              </a:rPr>
              <a:t>Decisiones respecto a la decisión que se le ofrecerá.</a:t>
            </a:r>
          </a:p>
          <a:p>
            <a:pPr algn="just">
              <a:buFontTx/>
              <a:buChar char="-"/>
            </a:pPr>
            <a:r>
              <a:rPr lang="es-MX" sz="2200" b="1" dirty="0">
                <a:latin typeface="Century Gothic" pitchFamily="34" charset="0"/>
              </a:rPr>
              <a:t>Trabajo en conjunto: </a:t>
            </a:r>
            <a:r>
              <a:rPr lang="es-MX" sz="2200" dirty="0">
                <a:latin typeface="Century Gothic" pitchFamily="34" charset="0"/>
              </a:rPr>
              <a:t>Integrar a los niños con la participación de todos los involucrados.</a:t>
            </a:r>
          </a:p>
          <a:p>
            <a:pPr algn="just">
              <a:buFontTx/>
              <a:buChar char="-"/>
            </a:pPr>
            <a:r>
              <a:rPr lang="es-MX" sz="2200" b="1" dirty="0">
                <a:latin typeface="Century Gothic" pitchFamily="34" charset="0"/>
              </a:rPr>
              <a:t>Apoyos técnicos y/o materiales para los alumnos con discapacidad.</a:t>
            </a:r>
          </a:p>
          <a:p>
            <a:pPr algn="just">
              <a:buFontTx/>
              <a:buChar char="-"/>
            </a:pPr>
            <a:endParaRPr lang="es-MX" sz="2200" b="1" dirty="0">
              <a:latin typeface="Century Gothic" pitchFamily="34" charset="0"/>
            </a:endParaRPr>
          </a:p>
          <a:p>
            <a:pPr algn="just">
              <a:buFontTx/>
              <a:buChar char="-"/>
            </a:pPr>
            <a:endParaRPr lang="es-MX" sz="2200" dirty="0">
              <a:latin typeface="Century Gothic" pitchFamily="34" charset="0"/>
            </a:endParaRPr>
          </a:p>
          <a:p>
            <a:pPr algn="just">
              <a:buFontTx/>
              <a:buChar char="-"/>
            </a:pPr>
            <a:endParaRPr lang="es-MX" sz="2200" b="1" dirty="0">
              <a:latin typeface="Century Gothic" pitchFamily="34" charset="0"/>
            </a:endParaRPr>
          </a:p>
          <a:p>
            <a:pPr algn="just">
              <a:buFont typeface="Wingdings" pitchFamily="2" charset="2"/>
              <a:buChar char="ü"/>
            </a:pPr>
            <a:endParaRPr lang="es-MX" sz="2200" b="1" dirty="0">
              <a:latin typeface="Century Gothic" pitchFamily="34" charset="0"/>
            </a:endParaRPr>
          </a:p>
        </p:txBody>
      </p:sp>
    </p:spTree>
    <p:extLst>
      <p:ext uri="{BB962C8B-B14F-4D97-AF65-F5344CB8AC3E}">
        <p14:creationId xmlns:p14="http://schemas.microsoft.com/office/powerpoint/2010/main" val="1221794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52</TotalTime>
  <Words>1073</Words>
  <Application>Microsoft Office PowerPoint</Application>
  <PresentationFormat>Presentación en pantalla (4:3)</PresentationFormat>
  <Paragraphs>95</Paragraphs>
  <Slides>12</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12</vt:i4>
      </vt:variant>
    </vt:vector>
  </HeadingPairs>
  <TitlesOfParts>
    <vt:vector size="21" baseType="lpstr">
      <vt:lpstr>Arial</vt:lpstr>
      <vt:lpstr>Calibri</vt:lpstr>
      <vt:lpstr>Calibri Light</vt:lpstr>
      <vt:lpstr>Century Gothic</vt:lpstr>
      <vt:lpstr>Verdana</vt:lpstr>
      <vt:lpstr>Wingdings</vt:lpstr>
      <vt:lpstr>Wingdings 2</vt:lpstr>
      <vt:lpstr>Aspect</vt:lpstr>
      <vt:lpstr>Tema de Office</vt:lpstr>
      <vt:lpstr>Situación actual de los servicios de Educación Especial y del proceso de integración educativa</vt:lpstr>
      <vt:lpstr>Presentación de PowerPoint</vt:lpstr>
      <vt:lpstr>Presentación de PowerPoint</vt:lpstr>
      <vt:lpstr>Presentación de PowerPoint</vt:lpstr>
      <vt:lpstr>Presentación de PowerPoint</vt:lpstr>
      <vt:lpstr>Factores que explican la situacion actual de la educacion especial y la integracion educactiva </vt:lpstr>
      <vt:lpstr>Hacia el fortalecimiento de la educación especial y de la integración educativa</vt:lpstr>
      <vt:lpstr>Presentación de PowerPoint</vt:lpstr>
      <vt:lpstr>Presentación de PowerPoint</vt:lpstr>
      <vt:lpstr>3. Objetivos, Líneas de acción y metas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Situación actual de los servicios de Educación Especial y del proceso de integración educativa</dc:title>
  <dc:creator>admin</dc:creator>
  <cp:lastModifiedBy>Natalye' Cervantes</cp:lastModifiedBy>
  <cp:revision>8</cp:revision>
  <dcterms:created xsi:type="dcterms:W3CDTF">2017-01-30T13:20:00Z</dcterms:created>
  <dcterms:modified xsi:type="dcterms:W3CDTF">2017-01-30T14:24:51Z</dcterms:modified>
</cp:coreProperties>
</file>