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63" r:id="rId11"/>
    <p:sldId id="266" r:id="rId12"/>
    <p:sldId id="267"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9419AFA7-64CB-47B4-9727-E1F132CEF93F}" type="datetimeFigureOut">
              <a:rPr lang="es-CO" smtClean="0"/>
              <a:t>11/05/2017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9419AFA7-64CB-47B4-9727-E1F132CEF93F}" type="datetimeFigureOut">
              <a:rPr lang="es-CO" smtClean="0"/>
              <a:t>11/05/2017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9419AFA7-64CB-47B4-9727-E1F132CEF93F}" type="datetimeFigureOut">
              <a:rPr lang="es-CO" smtClean="0"/>
              <a:t>11/05/2017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9419AFA7-64CB-47B4-9727-E1F132CEF93F}" type="datetimeFigureOut">
              <a:rPr lang="es-CO" smtClean="0"/>
              <a:t>11/05/2017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9AFA7-64CB-47B4-9727-E1F132CEF93F}" type="datetimeFigureOut">
              <a:rPr lang="es-CO" smtClean="0"/>
              <a:t>11/05/2017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9419AFA7-64CB-47B4-9727-E1F132CEF93F}" type="datetimeFigureOut">
              <a:rPr lang="es-CO" smtClean="0"/>
              <a:t>11/05/2017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9419AFA7-64CB-47B4-9727-E1F132CEF93F}" type="datetimeFigureOut">
              <a:rPr lang="es-CO" smtClean="0"/>
              <a:t>11/05/2017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9419AFA7-64CB-47B4-9727-E1F132CEF93F}" type="datetimeFigureOut">
              <a:rPr lang="es-CO" smtClean="0"/>
              <a:t>11/05/2017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9AFA7-64CB-47B4-9727-E1F132CEF93F}" type="datetimeFigureOut">
              <a:rPr lang="es-CO" smtClean="0"/>
              <a:t>11/05/2017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9AFA7-64CB-47B4-9727-E1F132CEF93F}" type="datetimeFigureOut">
              <a:rPr lang="es-CO" smtClean="0"/>
              <a:t>11/05/2017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9AFA7-64CB-47B4-9727-E1F132CEF93F}" type="datetimeFigureOut">
              <a:rPr lang="es-CO" smtClean="0"/>
              <a:t>11/05/2017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4D103DC-1AA3-4C9B-9A4B-2D9876FC7E05}" type="slidenum">
              <a:rPr lang="es-CO" smtClean="0"/>
              <a:t>‹#›</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9AFA7-64CB-47B4-9727-E1F132CEF93F}" type="datetimeFigureOut">
              <a:rPr lang="es-CO" smtClean="0"/>
              <a:t>11/05/2017</a:t>
            </a:fld>
            <a:endParaRPr lang="es-C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103DC-1AA3-4C9B-9A4B-2D9876FC7E05}" type="slidenum">
              <a:rPr lang="es-CO" smtClean="0"/>
              <a:t>‹#›</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500042"/>
            <a:ext cx="8501090" cy="1714512"/>
          </a:xfrm>
        </p:spPr>
        <p:txBody>
          <a:bodyPr>
            <a:normAutofit fontScale="90000"/>
          </a:bodyPr>
          <a:lstStyle/>
          <a:p>
            <a:r>
              <a:rPr lang="es-CO" sz="3600" dirty="0" smtClean="0">
                <a:latin typeface="Arial" pitchFamily="34" charset="0"/>
                <a:cs typeface="Arial" pitchFamily="34" charset="0"/>
              </a:rPr>
              <a:t>CENTROS DE REHABILITACIÓN E INCLUSIÓN INFANTIL TELETÓN </a:t>
            </a:r>
            <a:br>
              <a:rPr lang="es-CO" sz="3600" dirty="0" smtClean="0">
                <a:latin typeface="Arial" pitchFamily="34" charset="0"/>
                <a:cs typeface="Arial" pitchFamily="34" charset="0"/>
              </a:rPr>
            </a:br>
            <a:r>
              <a:rPr lang="es-CO" sz="3600" dirty="0" smtClean="0">
                <a:latin typeface="Arial" pitchFamily="34" charset="0"/>
                <a:cs typeface="Arial" pitchFamily="34" charset="0"/>
              </a:rPr>
              <a:t>CRIT</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pic>
        <p:nvPicPr>
          <p:cNvPr id="4" name="Picture 3" descr="teleton grupo.jpg"/>
          <p:cNvPicPr>
            <a:picLocks noChangeAspect="1"/>
          </p:cNvPicPr>
          <p:nvPr/>
        </p:nvPicPr>
        <p:blipFill>
          <a:blip r:embed="rId2"/>
          <a:stretch>
            <a:fillRect/>
          </a:stretch>
        </p:blipFill>
        <p:spPr>
          <a:xfrm>
            <a:off x="1285852" y="1857364"/>
            <a:ext cx="6659927" cy="4127768"/>
          </a:xfrm>
          <a:prstGeom prst="rect">
            <a:avLst/>
          </a:prstGeom>
          <a:ln>
            <a:solidFill>
              <a:schemeClr val="tx1"/>
            </a:solidFill>
          </a:ln>
        </p:spPr>
      </p:pic>
      <p:sp>
        <p:nvSpPr>
          <p:cNvPr id="5" name="TextBox 4"/>
          <p:cNvSpPr txBox="1"/>
          <p:nvPr/>
        </p:nvSpPr>
        <p:spPr>
          <a:xfrm>
            <a:off x="5929290" y="5934670"/>
            <a:ext cx="3214710" cy="923330"/>
          </a:xfrm>
          <a:prstGeom prst="rect">
            <a:avLst/>
          </a:prstGeom>
          <a:noFill/>
        </p:spPr>
        <p:txBody>
          <a:bodyPr wrap="square" rtlCol="0">
            <a:spAutoFit/>
          </a:bodyPr>
          <a:lstStyle/>
          <a:p>
            <a:pPr algn="r"/>
            <a:r>
              <a:rPr lang="es-CO" b="1" i="1" dirty="0" smtClean="0"/>
              <a:t>Carolina Plata Castro</a:t>
            </a:r>
          </a:p>
          <a:p>
            <a:pPr algn="r"/>
            <a:r>
              <a:rPr lang="es-CO" b="1" i="1" dirty="0" smtClean="0"/>
              <a:t>Natalia Palafox Cervantes </a:t>
            </a:r>
          </a:p>
          <a:p>
            <a:pPr algn="r"/>
            <a:r>
              <a:rPr lang="es-CO" b="1" i="1" dirty="0" smtClean="0"/>
              <a:t>Jessica Abigail Prado Bañuelos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smtClean="0"/>
              <a:t>HIDROTERAPIA</a:t>
            </a:r>
            <a:endParaRPr lang="es-CO" dirty="0"/>
          </a:p>
        </p:txBody>
      </p:sp>
      <p:pic>
        <p:nvPicPr>
          <p:cNvPr id="5122" name="Picture 2" descr="https://s3.amazonaws.com/teletonorgmx/contenidos/5_0.jpg"/>
          <p:cNvPicPr>
            <a:picLocks noChangeAspect="1" noChangeArrowheads="1"/>
          </p:cNvPicPr>
          <p:nvPr/>
        </p:nvPicPr>
        <p:blipFill>
          <a:blip r:embed="rId2"/>
          <a:srcRect/>
          <a:stretch>
            <a:fillRect/>
          </a:stretch>
        </p:blipFill>
        <p:spPr bwMode="auto">
          <a:xfrm>
            <a:off x="607191" y="1571612"/>
            <a:ext cx="7929619" cy="45895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86478"/>
          </a:xfrm>
        </p:spPr>
        <p:txBody>
          <a:bodyPr>
            <a:normAutofit/>
          </a:bodyPr>
          <a:lstStyle/>
          <a:p>
            <a:pPr algn="just">
              <a:buFont typeface="Wingdings" pitchFamily="2" charset="2"/>
              <a:buChar char="v"/>
            </a:pPr>
            <a:r>
              <a:rPr lang="es-CO" sz="2400" dirty="0">
                <a:latin typeface="Arial" pitchFamily="34" charset="0"/>
                <a:cs typeface="Arial" pitchFamily="34" charset="0"/>
              </a:rPr>
              <a:t>En esta área se trabaja con el agua como recurso principal debido a los beneficios que trae para el cuerpo y se puede dividir en dos partes el Tanque terapéutico que ayuda a aprovechar la no gravedad, reeducar o aprender marcha, aprendizaje motor, mantenimiento de fisiología articular y fortalecimiento de músculos.</a:t>
            </a:r>
            <a:r>
              <a:rPr lang="es-CO" sz="2400" dirty="0" smtClean="0">
                <a:latin typeface="Arial" pitchFamily="34" charset="0"/>
                <a:cs typeface="Arial" pitchFamily="34" charset="0"/>
              </a:rPr>
              <a:t/>
            </a:r>
            <a:br>
              <a:rPr lang="es-CO" sz="2400" dirty="0" smtClean="0">
                <a:latin typeface="Arial" pitchFamily="34" charset="0"/>
                <a:cs typeface="Arial" pitchFamily="34" charset="0"/>
              </a:rPr>
            </a:br>
            <a:endParaRPr lang="es-CO" sz="2400" dirty="0" smtClean="0">
              <a:latin typeface="Arial" pitchFamily="34" charset="0"/>
              <a:cs typeface="Arial" pitchFamily="34" charset="0"/>
            </a:endParaRPr>
          </a:p>
          <a:p>
            <a:pPr algn="just">
              <a:buNone/>
            </a:pPr>
            <a:r>
              <a:rPr lang="es-CO" sz="2400" dirty="0" smtClean="0">
                <a:latin typeface="Arial" pitchFamily="34" charset="0"/>
                <a:cs typeface="Arial" pitchFamily="34" charset="0"/>
              </a:rPr>
              <a:t/>
            </a:r>
            <a:br>
              <a:rPr lang="es-CO" sz="2400" dirty="0" smtClean="0">
                <a:latin typeface="Arial" pitchFamily="34" charset="0"/>
                <a:cs typeface="Arial" pitchFamily="34" charset="0"/>
              </a:rPr>
            </a:br>
            <a:endParaRPr lang="es-CO" sz="2400" dirty="0" smtClean="0">
              <a:latin typeface="Arial" pitchFamily="34" charset="0"/>
              <a:cs typeface="Arial" pitchFamily="34" charset="0"/>
            </a:endParaRPr>
          </a:p>
          <a:p>
            <a:pPr algn="just">
              <a:buFont typeface="Wingdings" pitchFamily="2" charset="2"/>
              <a:buChar char="v"/>
            </a:pPr>
            <a:r>
              <a:rPr lang="es-CO" sz="2400" dirty="0" smtClean="0">
                <a:latin typeface="Arial" pitchFamily="34" charset="0"/>
                <a:cs typeface="Arial" pitchFamily="34" charset="0"/>
              </a:rPr>
              <a:t>Por </a:t>
            </a:r>
            <a:r>
              <a:rPr lang="es-CO" sz="2400" dirty="0">
                <a:latin typeface="Arial" pitchFamily="34" charset="0"/>
                <a:cs typeface="Arial" pitchFamily="34" charset="0"/>
              </a:rPr>
              <a:t>otro lado están las distintas tinas en donde se trabaja la fisiología articular, control motor, procesos inflamatorios crónicos, ejercicio terapéutico, movilización de tejidos blandos, entre otros.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es-CO" dirty="0" smtClean="0"/>
              <a:t>Bibliografía</a:t>
            </a:r>
          </a:p>
          <a:p>
            <a:endParaRPr lang="es-CO" sz="2000" dirty="0">
              <a:latin typeface="Arial" pitchFamily="34" charset="0"/>
              <a:cs typeface="Arial" pitchFamily="34" charset="0"/>
            </a:endParaRPr>
          </a:p>
          <a:p>
            <a:pPr>
              <a:buNone/>
            </a:pPr>
            <a:r>
              <a:rPr lang="es-CO" sz="2000" dirty="0" smtClean="0">
                <a:latin typeface="Arial" pitchFamily="34" charset="0"/>
                <a:cs typeface="Arial" pitchFamily="34" charset="0"/>
              </a:rPr>
              <a:t>    Teletón </a:t>
            </a:r>
            <a:r>
              <a:rPr lang="es-CO" sz="2000" dirty="0">
                <a:latin typeface="Arial" pitchFamily="34" charset="0"/>
                <a:cs typeface="Arial" pitchFamily="34" charset="0"/>
              </a:rPr>
              <a:t>México. (2015). CRIT OCCIDENTE. 2017, de Teletón México Sitio web: http://www.teleton.org/home/informacion-crit/CRIT-Occidente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r>
              <a:rPr lang="es-CO" dirty="0" smtClean="0">
                <a:latin typeface="Arial" pitchFamily="34" charset="0"/>
                <a:cs typeface="Arial" pitchFamily="34" charset="0"/>
              </a:rPr>
              <a:t>Actualmente hay 22 CRIT en la República Mexicana .</a:t>
            </a:r>
          </a:p>
          <a:p>
            <a:endParaRPr lang="es-CO" dirty="0" smtClean="0">
              <a:latin typeface="Arial" pitchFamily="34" charset="0"/>
              <a:cs typeface="Arial" pitchFamily="34" charset="0"/>
            </a:endParaRPr>
          </a:p>
          <a:p>
            <a:endParaRPr lang="es-CO" dirty="0" smtClean="0">
              <a:latin typeface="Arial" pitchFamily="34" charset="0"/>
              <a:cs typeface="Arial" pitchFamily="34" charset="0"/>
            </a:endParaRPr>
          </a:p>
          <a:p>
            <a:r>
              <a:rPr lang="es-CO" dirty="0" smtClean="0">
                <a:latin typeface="Arial" pitchFamily="34" charset="0"/>
                <a:cs typeface="Arial" pitchFamily="34" charset="0"/>
              </a:rPr>
              <a:t>Ofrecen servicios de rehabilitación que buscan promover el pleno desarrollo e inclusión a la sociedad de los menores.</a:t>
            </a:r>
          </a:p>
          <a:p>
            <a:endParaRPr lang="es-CO"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lstStyle/>
          <a:p>
            <a:r>
              <a:rPr lang="es-CO" dirty="0" smtClean="0">
                <a:latin typeface="Arial" pitchFamily="34" charset="0"/>
                <a:cs typeface="Arial" pitchFamily="34" charset="0"/>
              </a:rPr>
              <a:t>Los CRIT dan atención a niños, niñas y adolescentes  de 0 a 18 años con discapacidad neuromusculoesquelética.</a:t>
            </a:r>
          </a:p>
          <a:p>
            <a:endParaRPr lang="es-CO" dirty="0" smtClean="0">
              <a:latin typeface="Arial" pitchFamily="34" charset="0"/>
              <a:cs typeface="Arial" pitchFamily="34" charset="0"/>
            </a:endParaRPr>
          </a:p>
          <a:p>
            <a:endParaRPr lang="es-CO" dirty="0">
              <a:latin typeface="Arial" pitchFamily="34" charset="0"/>
              <a:cs typeface="Arial" pitchFamily="34" charset="0"/>
            </a:endParaRPr>
          </a:p>
          <a:p>
            <a:r>
              <a:rPr lang="es-CO" dirty="0" smtClean="0">
                <a:latin typeface="Arial" pitchFamily="34" charset="0"/>
                <a:cs typeface="Arial" pitchFamily="34" charset="0"/>
              </a:rPr>
              <a:t>Se busca la independencia funcional en las actividades de la vida diaria , así como la im¡nclusión social y educativa.</a:t>
            </a:r>
            <a:endParaRPr lang="es-CO"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s-CO" dirty="0" smtClean="0"/>
              <a:t>Tipos de discapacidad que se atienden</a:t>
            </a:r>
          </a:p>
          <a:p>
            <a:endParaRPr lang="es-CO" dirty="0"/>
          </a:p>
          <a:p>
            <a:r>
              <a:rPr lang="es-CO" dirty="0" smtClean="0"/>
              <a:t>Parálisis cerecbral </a:t>
            </a:r>
          </a:p>
          <a:p>
            <a:r>
              <a:rPr lang="es-CO" dirty="0" smtClean="0"/>
              <a:t>Lesión cerebral 	</a:t>
            </a:r>
          </a:p>
          <a:p>
            <a:r>
              <a:rPr lang="es-CO" dirty="0" smtClean="0"/>
              <a:t>Lesión medular </a:t>
            </a:r>
          </a:p>
          <a:p>
            <a:r>
              <a:rPr lang="es-CO" dirty="0" smtClean="0"/>
              <a:t>Enfermedades neuromusculares </a:t>
            </a:r>
          </a:p>
          <a:p>
            <a:r>
              <a:rPr lang="es-CO" dirty="0" smtClean="0"/>
              <a:t>Amputaciones </a:t>
            </a:r>
          </a:p>
          <a:p>
            <a:r>
              <a:rPr lang="es-CO" dirty="0" smtClean="0"/>
              <a:t>Enfermedades osteoarticulares </a:t>
            </a:r>
          </a:p>
          <a:p>
            <a:r>
              <a:rPr lang="es-CO" dirty="0" smtClean="0"/>
              <a:t>Estimulación temprana</a:t>
            </a:r>
            <a:endParaRPr lang="es-C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numCol="2">
            <a:normAutofit fontScale="92500" lnSpcReduction="10000"/>
          </a:bodyPr>
          <a:lstStyle/>
          <a:p>
            <a:r>
              <a:rPr lang="es-CO" dirty="0" smtClean="0"/>
              <a:t>Servicios que se otorgan :</a:t>
            </a:r>
          </a:p>
          <a:p>
            <a:pPr>
              <a:buNone/>
            </a:pPr>
            <a:endParaRPr lang="es-CO" dirty="0"/>
          </a:p>
          <a:p>
            <a:r>
              <a:rPr lang="es-CO" dirty="0" smtClean="0"/>
              <a:t>Rehabilitación pediátrica </a:t>
            </a:r>
          </a:p>
          <a:p>
            <a:r>
              <a:rPr lang="es-CO" dirty="0" smtClean="0"/>
              <a:t>Comunicación Humana</a:t>
            </a:r>
          </a:p>
          <a:p>
            <a:r>
              <a:rPr lang="es-CO" dirty="0" smtClean="0"/>
              <a:t>Ortopedia pediátrica </a:t>
            </a:r>
          </a:p>
          <a:p>
            <a:r>
              <a:rPr lang="es-CO" dirty="0" smtClean="0"/>
              <a:t>Neurología pediátrica </a:t>
            </a:r>
          </a:p>
          <a:p>
            <a:r>
              <a:rPr lang="es-CO" dirty="0" smtClean="0"/>
              <a:t>Paidopsiquiatría </a:t>
            </a:r>
          </a:p>
          <a:p>
            <a:r>
              <a:rPr lang="es-CO" dirty="0" smtClean="0"/>
              <a:t>Rehabilitación pulmonar pediátrica </a:t>
            </a:r>
          </a:p>
          <a:p>
            <a:r>
              <a:rPr lang="es-CO" dirty="0" smtClean="0"/>
              <a:t>Integración social</a:t>
            </a:r>
          </a:p>
          <a:p>
            <a:endParaRPr lang="es-CO" dirty="0"/>
          </a:p>
          <a:p>
            <a:endParaRPr lang="es-CO" dirty="0" smtClean="0"/>
          </a:p>
          <a:p>
            <a:pPr>
              <a:buNone/>
            </a:pPr>
            <a:endParaRPr lang="es-CO" dirty="0" smtClean="0"/>
          </a:p>
          <a:p>
            <a:pPr>
              <a:buNone/>
            </a:pPr>
            <a:endParaRPr lang="es-CO" dirty="0"/>
          </a:p>
          <a:p>
            <a:r>
              <a:rPr lang="es-CO" dirty="0" smtClean="0"/>
              <a:t>Laboratorio de movimiento: análisis de marcha y equilibrio</a:t>
            </a:r>
          </a:p>
          <a:p>
            <a:r>
              <a:rPr lang="es-CO" dirty="0" smtClean="0"/>
              <a:t>Laboratorio de órtesis y prótesis</a:t>
            </a:r>
          </a:p>
          <a:p>
            <a:r>
              <a:rPr lang="es-CO" dirty="0" smtClean="0"/>
              <a:t>Terápias: Física, ocupacional, lenguaje y pulmonar</a:t>
            </a:r>
          </a:p>
          <a:p>
            <a:r>
              <a:rPr lang="es-CO" dirty="0" smtClean="0"/>
              <a:t>Psicología familiar </a:t>
            </a:r>
          </a:p>
          <a:p>
            <a:pPr>
              <a:buNone/>
            </a:pPr>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smtClean="0"/>
              <a:t>LOKOMAT</a:t>
            </a:r>
            <a:br>
              <a:rPr lang="es-CO" dirty="0" smtClean="0"/>
            </a:br>
            <a:r>
              <a:rPr lang="es-CO" dirty="0" smtClean="0"/>
              <a:t>El Robot para Caminar</a:t>
            </a:r>
            <a:endParaRPr lang="es-CO" dirty="0"/>
          </a:p>
        </p:txBody>
      </p:sp>
      <p:pic>
        <p:nvPicPr>
          <p:cNvPr id="4" name="Content Placeholder 3" descr="robot crit.jpg"/>
          <p:cNvPicPr>
            <a:picLocks noGrp="1" noChangeAspect="1"/>
          </p:cNvPicPr>
          <p:nvPr>
            <p:ph idx="1"/>
          </p:nvPr>
        </p:nvPicPr>
        <p:blipFill>
          <a:blip r:embed="rId2"/>
          <a:stretch>
            <a:fillRect/>
          </a:stretch>
        </p:blipFill>
        <p:spPr>
          <a:xfrm>
            <a:off x="2309018" y="1600200"/>
            <a:ext cx="4525963"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Lokomat</a:t>
            </a:r>
            <a:endParaRPr lang="es-CO" dirty="0"/>
          </a:p>
        </p:txBody>
      </p:sp>
      <p:sp>
        <p:nvSpPr>
          <p:cNvPr id="4" name="Rectangle 3"/>
          <p:cNvSpPr/>
          <p:nvPr/>
        </p:nvSpPr>
        <p:spPr>
          <a:xfrm>
            <a:off x="428596" y="1500174"/>
            <a:ext cx="8501122" cy="4339650"/>
          </a:xfrm>
          <a:prstGeom prst="rect">
            <a:avLst/>
          </a:prstGeom>
        </p:spPr>
        <p:txBody>
          <a:bodyPr wrap="square">
            <a:spAutoFit/>
          </a:bodyPr>
          <a:lstStyle/>
          <a:p>
            <a:pPr algn="just">
              <a:buFont typeface="Wingdings" pitchFamily="2" charset="2"/>
              <a:buChar char="Ø"/>
            </a:pPr>
            <a:r>
              <a:rPr lang="es-CO" sz="2000" dirty="0" smtClean="0">
                <a:latin typeface="Arial" pitchFamily="34" charset="0"/>
                <a:cs typeface="Arial" pitchFamily="34" charset="0"/>
              </a:rPr>
              <a:t>Es </a:t>
            </a:r>
            <a:r>
              <a:rPr lang="es-CO" sz="2000" dirty="0">
                <a:latin typeface="Arial" pitchFamily="34" charset="0"/>
                <a:cs typeface="Arial" pitchFamily="34" charset="0"/>
              </a:rPr>
              <a:t>un sistema de entrenamiento robótico de la marcha, que envuelve confortablemente a las personas con dificultad para caminar y les ayuda a dar pasos sobre una banda de marcha.</a:t>
            </a:r>
            <a:endParaRPr lang="es-CO" sz="2000" dirty="0" smtClean="0">
              <a:latin typeface="Arial" pitchFamily="34" charset="0"/>
              <a:cs typeface="Arial" pitchFamily="34" charset="0"/>
            </a:endParaRPr>
          </a:p>
          <a:p>
            <a:pPr algn="just"/>
            <a:endParaRPr lang="es-CO" sz="2000" dirty="0">
              <a:latin typeface="Arial" pitchFamily="34" charset="0"/>
              <a:cs typeface="Arial" pitchFamily="34" charset="0"/>
            </a:endParaRPr>
          </a:p>
          <a:p>
            <a:pPr algn="just"/>
            <a:endParaRPr lang="es-CO" sz="2000" dirty="0" smtClean="0">
              <a:latin typeface="Arial" pitchFamily="34" charset="0"/>
              <a:cs typeface="Arial" pitchFamily="34" charset="0"/>
            </a:endParaRPr>
          </a:p>
          <a:p>
            <a:pPr algn="just">
              <a:buFont typeface="Wingdings" pitchFamily="2" charset="2"/>
              <a:buChar char="Ø"/>
            </a:pPr>
            <a:r>
              <a:rPr lang="es-CO" sz="2000" dirty="0" smtClean="0">
                <a:latin typeface="Arial" pitchFamily="34" charset="0"/>
                <a:cs typeface="Arial" pitchFamily="34" charset="0"/>
              </a:rPr>
              <a:t>Permite </a:t>
            </a:r>
            <a:r>
              <a:rPr lang="es-CO" sz="2000" dirty="0">
                <a:latin typeface="Arial" pitchFamily="34" charset="0"/>
                <a:cs typeface="Arial" pitchFamily="34" charset="0"/>
              </a:rPr>
              <a:t>reproducir un mecanismo fisiológico de la marcha debido a dos piernas robóticas </a:t>
            </a:r>
            <a:r>
              <a:rPr lang="es-CO" sz="2000" dirty="0" smtClean="0">
                <a:latin typeface="Arial" pitchFamily="34" charset="0"/>
                <a:cs typeface="Arial" pitchFamily="34" charset="0"/>
              </a:rPr>
              <a:t>que </a:t>
            </a:r>
            <a:r>
              <a:rPr lang="es-CO" sz="2000" dirty="0">
                <a:latin typeface="Arial" pitchFamily="34" charset="0"/>
                <a:cs typeface="Arial" pitchFamily="34" charset="0"/>
              </a:rPr>
              <a:t>pueden ser intercambiables según la longitud del fémur de quien lo </a:t>
            </a:r>
            <a:r>
              <a:rPr lang="es-CO" sz="2000" dirty="0" smtClean="0">
                <a:latin typeface="Arial" pitchFamily="34" charset="0"/>
                <a:cs typeface="Arial" pitchFamily="34" charset="0"/>
              </a:rPr>
              <a:t>utilice, </a:t>
            </a:r>
            <a:r>
              <a:rPr lang="es-CO" sz="2000" dirty="0">
                <a:latin typeface="Arial" pitchFamily="34" charset="0"/>
                <a:cs typeface="Arial" pitchFamily="34" charset="0"/>
              </a:rPr>
              <a:t>una banda sin fin y un sistema de soporte parcial de </a:t>
            </a:r>
            <a:r>
              <a:rPr lang="es-CO" sz="2000" dirty="0" smtClean="0">
                <a:latin typeface="Arial" pitchFamily="34" charset="0"/>
                <a:cs typeface="Arial" pitchFamily="34" charset="0"/>
              </a:rPr>
              <a:t>peso.</a:t>
            </a:r>
          </a:p>
          <a:p>
            <a:pPr algn="just"/>
            <a:endParaRPr lang="es-CO" sz="2000" dirty="0">
              <a:latin typeface="Arial" pitchFamily="34" charset="0"/>
              <a:cs typeface="Arial" pitchFamily="34" charset="0"/>
            </a:endParaRPr>
          </a:p>
          <a:p>
            <a:pPr algn="just">
              <a:buFont typeface="Wingdings" pitchFamily="2" charset="2"/>
              <a:buChar char="Ø"/>
            </a:pPr>
            <a:r>
              <a:rPr lang="es-CO" sz="2000" dirty="0" smtClean="0">
                <a:latin typeface="Arial" pitchFamily="34" charset="0"/>
                <a:cs typeface="Arial" pitchFamily="34" charset="0"/>
              </a:rPr>
              <a:t>El </a:t>
            </a:r>
            <a:r>
              <a:rPr lang="es-CO" sz="2000" dirty="0">
                <a:latin typeface="Arial" pitchFamily="34" charset="0"/>
                <a:cs typeface="Arial" pitchFamily="34" charset="0"/>
              </a:rPr>
              <a:t>objetivo es que el usuario del robot logre una marcha independiente, o junto a algún </a:t>
            </a:r>
            <a:r>
              <a:rPr lang="es-CO" sz="2000" dirty="0" smtClean="0">
                <a:latin typeface="Arial" pitchFamily="34" charset="0"/>
                <a:cs typeface="Arial" pitchFamily="34" charset="0"/>
              </a:rPr>
              <a:t>auxiliar, </a:t>
            </a:r>
            <a:r>
              <a:rPr lang="es-CO" sz="2000" dirty="0">
                <a:latin typeface="Arial" pitchFamily="34" charset="0"/>
                <a:cs typeface="Arial" pitchFamily="34" charset="0"/>
              </a:rPr>
              <a:t>con el mejor patrón </a:t>
            </a:r>
            <a:r>
              <a:rPr lang="es-CO" sz="2000" dirty="0" smtClean="0">
                <a:latin typeface="Arial" pitchFamily="34" charset="0"/>
                <a:cs typeface="Arial" pitchFamily="34" charset="0"/>
              </a:rPr>
              <a:t>posible.</a:t>
            </a:r>
          </a:p>
          <a:p>
            <a:endParaRPr lang="es-CO" dirty="0"/>
          </a:p>
          <a:p>
            <a:endParaRPr lang="es-C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8" y="274638"/>
            <a:ext cx="3328982" cy="2797172"/>
          </a:xfrm>
        </p:spPr>
        <p:txBody>
          <a:bodyPr>
            <a:normAutofit fontScale="90000"/>
          </a:bodyPr>
          <a:lstStyle/>
          <a:p>
            <a:r>
              <a:rPr lang="es-CO" dirty="0" smtClean="0"/>
              <a:t>LABORATORIO DE ANÁLISIS DE MOVIMIENTO</a:t>
            </a:r>
            <a:endParaRPr lang="es-CO" dirty="0"/>
          </a:p>
        </p:txBody>
      </p:sp>
      <p:pic>
        <p:nvPicPr>
          <p:cNvPr id="4" name="Content Placeholder 3" descr="laboratorio movimiento.jpg"/>
          <p:cNvPicPr>
            <a:picLocks noGrp="1" noChangeAspect="1"/>
          </p:cNvPicPr>
          <p:nvPr>
            <p:ph idx="1"/>
          </p:nvPr>
        </p:nvPicPr>
        <p:blipFill>
          <a:blip r:embed="rId2"/>
          <a:stretch>
            <a:fillRect/>
          </a:stretch>
        </p:blipFill>
        <p:spPr>
          <a:xfrm>
            <a:off x="3786182" y="3571876"/>
            <a:ext cx="5124218" cy="2871624"/>
          </a:xfrm>
        </p:spPr>
      </p:pic>
      <p:pic>
        <p:nvPicPr>
          <p:cNvPr id="1026" name="Picture 2"/>
          <p:cNvPicPr>
            <a:picLocks noChangeAspect="1" noChangeArrowheads="1"/>
          </p:cNvPicPr>
          <p:nvPr/>
        </p:nvPicPr>
        <p:blipFill>
          <a:blip r:embed="rId3"/>
          <a:srcRect/>
          <a:stretch>
            <a:fillRect/>
          </a:stretch>
        </p:blipFill>
        <p:spPr bwMode="auto">
          <a:xfrm>
            <a:off x="285720" y="357166"/>
            <a:ext cx="4853194" cy="285751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143668"/>
          </a:xfrm>
        </p:spPr>
        <p:txBody>
          <a:bodyPr>
            <a:noAutofit/>
          </a:bodyPr>
          <a:lstStyle/>
          <a:p>
            <a:pPr algn="just"/>
            <a:r>
              <a:rPr lang="es-CO" sz="2000" dirty="0">
                <a:latin typeface="Arial" pitchFamily="34" charset="0"/>
                <a:cs typeface="Arial" pitchFamily="34" charset="0"/>
              </a:rPr>
              <a:t>Mediante el uso de cámaras de video que captan el movimiento espacial de sensores luminosos colocados en diferentes partes del cuerpo, podemos extraer literalmente la geometría del movimiento, logrando ver cuánto y cómo se mueve cada segmento corporal involucrado en la marcha. Además, medimos las fuerzas que se generan durante el movimiento, la que ejerce la persona al moverse y la que genera el suelo en respuesta</a:t>
            </a:r>
            <a:r>
              <a:rPr lang="es-CO" sz="2000" dirty="0" smtClean="0">
                <a:latin typeface="Arial" pitchFamily="34" charset="0"/>
                <a:cs typeface="Arial" pitchFamily="34" charset="0"/>
              </a:rPr>
              <a:t>.</a:t>
            </a:r>
          </a:p>
          <a:p>
            <a:pPr algn="just">
              <a:buNone/>
            </a:pPr>
            <a:endParaRPr lang="es-CO" sz="2000" dirty="0" smtClean="0">
              <a:latin typeface="Arial" pitchFamily="34" charset="0"/>
              <a:cs typeface="Arial" pitchFamily="34" charset="0"/>
            </a:endParaRPr>
          </a:p>
          <a:p>
            <a:pPr algn="just" fontAlgn="base">
              <a:buNone/>
            </a:pPr>
            <a:r>
              <a:rPr lang="es-CO" sz="2000" dirty="0">
                <a:latin typeface="Arial" pitchFamily="34" charset="0"/>
                <a:cs typeface="Arial" pitchFamily="34" charset="0"/>
              </a:rPr>
              <a:t>El examen permite  evaluar el movimiento articular de:</a:t>
            </a:r>
          </a:p>
          <a:p>
            <a:pPr algn="just" fontAlgn="base"/>
            <a:r>
              <a:rPr lang="es-CO" sz="2000" dirty="0">
                <a:latin typeface="Arial" pitchFamily="34" charset="0"/>
                <a:cs typeface="Arial" pitchFamily="34" charset="0"/>
              </a:rPr>
              <a:t>las piernas,</a:t>
            </a:r>
          </a:p>
          <a:p>
            <a:pPr algn="just" fontAlgn="base"/>
            <a:r>
              <a:rPr lang="es-CO" sz="2000" dirty="0">
                <a:latin typeface="Arial" pitchFamily="34" charset="0"/>
                <a:cs typeface="Arial" pitchFamily="34" charset="0"/>
              </a:rPr>
              <a:t>a nivel de caderas,</a:t>
            </a:r>
          </a:p>
          <a:p>
            <a:pPr algn="just" fontAlgn="base"/>
            <a:r>
              <a:rPr lang="es-CO" sz="2000" dirty="0">
                <a:latin typeface="Arial" pitchFamily="34" charset="0"/>
                <a:cs typeface="Arial" pitchFamily="34" charset="0"/>
              </a:rPr>
              <a:t>rodillas</a:t>
            </a:r>
          </a:p>
          <a:p>
            <a:pPr algn="just" fontAlgn="base"/>
            <a:r>
              <a:rPr lang="es-CO" sz="2000" dirty="0" smtClean="0">
                <a:latin typeface="Arial" pitchFamily="34" charset="0"/>
                <a:cs typeface="Arial" pitchFamily="34" charset="0"/>
              </a:rPr>
              <a:t>pies</a:t>
            </a:r>
          </a:p>
          <a:p>
            <a:pPr algn="just"/>
            <a:endParaRPr lang="es-CO" sz="2000" dirty="0">
              <a:latin typeface="Arial" pitchFamily="34" charset="0"/>
              <a:cs typeface="Arial" pitchFamily="34" charset="0"/>
            </a:endParaRPr>
          </a:p>
          <a:p>
            <a:pPr algn="just"/>
            <a:r>
              <a:rPr lang="es-CO" sz="2000" dirty="0">
                <a:latin typeface="Arial" pitchFamily="34" charset="0"/>
                <a:cs typeface="Arial" pitchFamily="34" charset="0"/>
              </a:rPr>
              <a:t>Con la información  que proporciona este examen es posible determinar un plan de tratamiento con más seguridad, en base a las estrategias disponibles como son, fármacos (toxina botulínica entre otros), órtesis, cirugías ortopédicas o de neurocirugía.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397</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CENTROS DE REHABILITACIÓN E INCLUSIÓN INFANTIL TELETÓN  CRIT </vt:lpstr>
      <vt:lpstr>Slide 2</vt:lpstr>
      <vt:lpstr>Slide 3</vt:lpstr>
      <vt:lpstr>Slide 4</vt:lpstr>
      <vt:lpstr>Slide 5</vt:lpstr>
      <vt:lpstr>LOKOMAT El Robot para Caminar</vt:lpstr>
      <vt:lpstr>Lokomat</vt:lpstr>
      <vt:lpstr>LABORATORIO DE ANÁLISIS DE MOVIMIENTO</vt:lpstr>
      <vt:lpstr>Slide 9</vt:lpstr>
      <vt:lpstr>HIDROTERAPIA</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CENTROS DE REHABILITACIÓN E INCLUSIÓN INFANTIL TELETÓN  CRIT </dc:title>
  <dc:creator>admin</dc:creator>
  <cp:lastModifiedBy>admin</cp:lastModifiedBy>
  <cp:revision>6</cp:revision>
  <dcterms:created xsi:type="dcterms:W3CDTF">2017-05-11T18:26:57Z</dcterms:created>
  <dcterms:modified xsi:type="dcterms:W3CDTF">2017-05-14T23:47:03Z</dcterms:modified>
</cp:coreProperties>
</file>