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7" r:id="rId5"/>
    <p:sldId id="265" r:id="rId6"/>
    <p:sldId id="268" r:id="rId7"/>
    <p:sldId id="258" r:id="rId8"/>
    <p:sldId id="260" r:id="rId9"/>
    <p:sldId id="261" r:id="rId10"/>
    <p:sldId id="264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179316-22E5-4C9B-A4F0-FA4E4DD00AFD}" type="datetimeFigureOut">
              <a:rPr lang="es-MX" smtClean="0"/>
              <a:pPr/>
              <a:t>10/02/2017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CAF057-EBF7-4E8A-9849-747C418E30B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272808" cy="1152128"/>
          </a:xfrm>
        </p:spPr>
        <p:txBody>
          <a:bodyPr/>
          <a:lstStyle/>
          <a:p>
            <a:pPr algn="ctr"/>
            <a:r>
              <a:rPr lang="es-MX" dirty="0" smtClean="0"/>
              <a:t>Déficit visual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5301208"/>
            <a:ext cx="7772400" cy="1199704"/>
          </a:xfrm>
        </p:spPr>
        <p:txBody>
          <a:bodyPr/>
          <a:lstStyle/>
          <a:p>
            <a:pPr algn="l"/>
            <a:r>
              <a:rPr lang="es-MX" dirty="0" smtClean="0">
                <a:solidFill>
                  <a:schemeClr val="bg1"/>
                </a:solidFill>
              </a:rPr>
              <a:t>Barrales Ortiz Fernanda Yuzeth </a:t>
            </a:r>
          </a:p>
          <a:p>
            <a:pPr algn="l"/>
            <a:r>
              <a:rPr lang="es-MX" dirty="0" smtClean="0">
                <a:solidFill>
                  <a:schemeClr val="bg1"/>
                </a:solidFill>
              </a:rPr>
              <a:t>Jimenez </a:t>
            </a:r>
            <a:r>
              <a:rPr lang="es-MX" dirty="0" err="1" smtClean="0">
                <a:solidFill>
                  <a:schemeClr val="bg1"/>
                </a:solidFill>
              </a:rPr>
              <a:t>Panecatl</a:t>
            </a:r>
            <a:r>
              <a:rPr lang="es-MX" dirty="0" smtClean="0">
                <a:solidFill>
                  <a:schemeClr val="bg1"/>
                </a:solidFill>
              </a:rPr>
              <a:t> Jessica 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37890" name="Picture 2" descr="Resultado de imagen para deficit visu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5112568" cy="28271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62500" lnSpcReduction="20000"/>
          </a:bodyPr>
          <a:lstStyle/>
          <a:p>
            <a:r>
              <a:rPr lang="es-MX" sz="2800" dirty="0" smtClean="0"/>
              <a:t>11. Tapar o cerrar los ojos. </a:t>
            </a:r>
          </a:p>
          <a:p>
            <a:r>
              <a:rPr lang="es-MX" sz="2800" dirty="0" smtClean="0"/>
              <a:t>12. Falta de afición o de atención por la lectura. </a:t>
            </a:r>
          </a:p>
          <a:p>
            <a:r>
              <a:rPr lang="es-MX" sz="2800" dirty="0" smtClean="0"/>
              <a:t>13. Fatiga inusual al terminar una tarea visual o deterioro de la lectura tras periodos prolongados. </a:t>
            </a:r>
          </a:p>
          <a:p>
            <a:r>
              <a:rPr lang="es-MX" sz="2800" dirty="0" smtClean="0"/>
              <a:t>14. Pérdida de la línea de escritura.</a:t>
            </a:r>
          </a:p>
          <a:p>
            <a:r>
              <a:rPr lang="es-MX" sz="2800" dirty="0" smtClean="0"/>
              <a:t>15. Uso del dedo o lápiz como guía. </a:t>
            </a:r>
          </a:p>
          <a:p>
            <a:r>
              <a:rPr lang="es-MX" sz="2800" dirty="0" smtClean="0"/>
              <a:t>16. Lectura en voz alta o moviendo los labios. </a:t>
            </a:r>
          </a:p>
          <a:p>
            <a:r>
              <a:rPr lang="es-MX" sz="2800" dirty="0" smtClean="0"/>
              <a:t>17. Mover la cabeza en lugar de los ojos. </a:t>
            </a:r>
          </a:p>
          <a:p>
            <a:r>
              <a:rPr lang="es-MX" sz="2800" dirty="0" smtClean="0"/>
              <a:t>18. Dificultades generales de lectura: tendencia a invertir letras y palabras, o a confundir letras y números con formas parecidas (por ejemplo, a y c, f y t, e y c, m y n, n y r); omisión frecuente de palabras o intento de adivinarlas a partir del reconocimiento rápido de una parte. </a:t>
            </a:r>
          </a:p>
          <a:p>
            <a:r>
              <a:rPr lang="es-MX" sz="2800" dirty="0" smtClean="0"/>
              <a:t>19. Choque con los objetos. </a:t>
            </a:r>
          </a:p>
          <a:p>
            <a:r>
              <a:rPr lang="es-MX" sz="2800" dirty="0" smtClean="0"/>
              <a:t>20. Escritura corrida sin dejar espacios o incapacidad para seguir la línea. Inversión de letras o palabras, al escribir y copiar. </a:t>
            </a:r>
          </a:p>
          <a:p>
            <a:r>
              <a:rPr lang="es-MX" sz="2800" dirty="0" smtClean="0"/>
              <a:t>21. Preferencia por la lectura, en contraposición con el juego o las actividades motoras y viceversa.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/>
              <a:t>Ceguera y discapacidad visual (2014) Organización Mundial de la Salud </a:t>
            </a:r>
          </a:p>
          <a:p>
            <a:r>
              <a:rPr lang="es-MX" sz="2000" dirty="0" smtClean="0"/>
              <a:t>Cristina Pérez Ruiz, “El ABC de la dificultad visual”, citado en Martín Bueno et al. (1994), Deficiencia visual Aspectos psicoevolutivos y educativos, Málaga, Aljibe.</a:t>
            </a:r>
          </a:p>
          <a:p>
            <a:r>
              <a:rPr lang="es-MX" sz="2000" dirty="0" smtClean="0"/>
              <a:t>Discapacidad visual Guía didáctica para la inclusión en educación inicial y básica (2010). Consejo Nacional de Fomento Educativo</a:t>
            </a:r>
          </a:p>
          <a:p>
            <a:r>
              <a:rPr lang="es-MX" sz="2000" dirty="0" smtClean="0"/>
              <a:t>Guía de apoyo técnico-</a:t>
            </a:r>
            <a:r>
              <a:rPr lang="es-MX" sz="2000" dirty="0" err="1" smtClean="0"/>
              <a:t>pedagogico</a:t>
            </a:r>
            <a:r>
              <a:rPr lang="es-MX" sz="2000" dirty="0" smtClean="0"/>
              <a:t>: necesidades educativas en el nivel de educación parvularia. Necesidades Educativas especiales asociadas a Discapacidad visual. Gobierno de Chile, Ministerio de educación. (2007)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discapacidad visual es una condición que afecta directamente la percepción de imágenes en forma total o parcial.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Definición </a:t>
            </a:r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467544" y="3501008"/>
            <a:ext cx="259228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lipse"/>
          <p:cNvSpPr/>
          <p:nvPr/>
        </p:nvSpPr>
        <p:spPr>
          <a:xfrm>
            <a:off x="3502224" y="3501008"/>
            <a:ext cx="259228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811472" y="39330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Agudeza visual 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671900" y="389240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Campo visual</a:t>
            </a:r>
            <a:endParaRPr lang="es-MX" dirty="0"/>
          </a:p>
        </p:txBody>
      </p:sp>
      <p:sp>
        <p:nvSpPr>
          <p:cNvPr id="8" name="4 Elipse"/>
          <p:cNvSpPr/>
          <p:nvPr/>
        </p:nvSpPr>
        <p:spPr>
          <a:xfrm>
            <a:off x="6396844" y="3501008"/>
            <a:ext cx="259228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6785738" y="3829690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Motilidad Ocular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620688"/>
            <a:ext cx="4040188" cy="4765369"/>
          </a:xfrm>
        </p:spPr>
        <p:txBody>
          <a:bodyPr>
            <a:normAutofit/>
          </a:bodyPr>
          <a:lstStyle/>
          <a:p>
            <a:r>
              <a:rPr lang="es-MX" sz="2000" dirty="0" smtClean="0"/>
              <a:t>La agudeza visual </a:t>
            </a:r>
          </a:p>
          <a:p>
            <a:endParaRPr lang="es-MX" sz="2000" dirty="0" smtClean="0"/>
          </a:p>
          <a:p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   es la capacidad de un sujeto para percibir con claridad y nitidez la forma y la figura de los objetos a determinada distancia.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620688"/>
            <a:ext cx="4041775" cy="4765369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El campo visual </a:t>
            </a:r>
          </a:p>
          <a:p>
            <a:endParaRPr lang="es-MX" sz="2000" dirty="0" smtClean="0"/>
          </a:p>
          <a:p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es-MX" sz="2000" dirty="0" smtClean="0"/>
              <a:t>   </a:t>
            </a:r>
          </a:p>
          <a:p>
            <a:pPr>
              <a:buNone/>
            </a:pPr>
            <a:r>
              <a:rPr lang="es-MX" sz="2000" dirty="0" smtClean="0"/>
              <a:t>se refiere a la porción del espacio que un individuo puede ver sin mover la cabeza ni los ojos.</a:t>
            </a:r>
            <a:endParaRPr lang="es-MX" sz="2000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195736" y="1052736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6372200" y="1052736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12 Imagen" descr="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789040"/>
            <a:ext cx="2594594" cy="1944216"/>
          </a:xfrm>
          <a:prstGeom prst="rect">
            <a:avLst/>
          </a:prstGeom>
        </p:spPr>
      </p:pic>
      <p:pic>
        <p:nvPicPr>
          <p:cNvPr id="14" name="13 Imagen" descr="teaserbox_118736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3789040"/>
            <a:ext cx="2395984" cy="18029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2695922" y="291368"/>
            <a:ext cx="4040188" cy="760570"/>
          </a:xfrm>
        </p:spPr>
        <p:txBody>
          <a:bodyPr/>
          <a:lstStyle/>
          <a:p>
            <a:r>
              <a:rPr lang="es-MX" dirty="0" smtClean="0"/>
              <a:t>Motilidad Ocular 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259632" y="1614591"/>
            <a:ext cx="6912768" cy="3542601"/>
          </a:xfrm>
        </p:spPr>
        <p:txBody>
          <a:bodyPr>
            <a:normAutofit/>
          </a:bodyPr>
          <a:lstStyle/>
          <a:p>
            <a:r>
              <a:rPr lang="es-MX" dirty="0" smtClean="0"/>
              <a:t>Hace referencia al control del </a:t>
            </a:r>
            <a:r>
              <a:rPr lang="es-MX" dirty="0"/>
              <a:t>movimiento en la rotación de los tres ejes del espacio perpendiculares para generar: elevación-depresión, abducción-aducción e intorsión-extorsión. 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4355976" y="1051938"/>
            <a:ext cx="0" cy="5355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789040"/>
            <a:ext cx="4392909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33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Clasificación de la discapacidad visual</a:t>
            </a:r>
            <a:endParaRPr lang="es-MX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2"/>
          </p:nvPr>
        </p:nvGraphicFramePr>
        <p:xfrm>
          <a:off x="323528" y="1484784"/>
          <a:ext cx="8435280" cy="526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/>
                <a:gridCol w="2108820"/>
                <a:gridCol w="2108820"/>
                <a:gridCol w="2108820"/>
              </a:tblGrid>
              <a:tr h="864096">
                <a:tc>
                  <a:txBody>
                    <a:bodyPr/>
                    <a:lstStyle/>
                    <a:p>
                      <a:r>
                        <a:rPr lang="es-MX" dirty="0" smtClean="0"/>
                        <a:t>Tipos de discapacidad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Profunda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Severa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Moderada</a:t>
                      </a:r>
                      <a:endParaRPr lang="es-MX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s-MX" dirty="0" smtClean="0"/>
                        <a:t>Distancia de lectura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 cm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Entre 5 y 8 cm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Entre 10 y 15 cm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  <a:tr h="1560173">
                <a:tc>
                  <a:txBody>
                    <a:bodyPr/>
                    <a:lstStyle/>
                    <a:p>
                      <a:r>
                        <a:rPr lang="es-MX" dirty="0" smtClean="0"/>
                        <a:t>Características educacionales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Discapacidad para realizar tareas visuales gruesas e imposibilidad para realizar tareas de visión de detalle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Realiza tareas visuales con inexactitud. Requiere tiempo para ejecutar una tarea, y ayudas como lentes o lupas o bien viseras, lentes oscuros, cuadernos con rayas más gruesas, plumones para escribir, entre otras cosas, y modificaciones del ambiente.</a:t>
                      </a:r>
                      <a:endParaRPr lang="es-MX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/>
                        <a:t>Efectúa tareas con el apoyo de lentes e iluminación similares a los sujetos con visión normal.</a:t>
                      </a:r>
                      <a:endParaRPr lang="es-MX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Evaluaciones 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791200"/>
            <a:ext cx="4040188" cy="762000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 una medida de 20/20 significa que una persona presenta una visión óptima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5" y="5386057"/>
            <a:ext cx="4041775" cy="1167143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 </a:t>
            </a:r>
            <a:r>
              <a:rPr lang="es-MX" dirty="0" smtClean="0"/>
              <a:t>La </a:t>
            </a:r>
            <a:r>
              <a:rPr lang="es-MX" dirty="0"/>
              <a:t>prueba para estimar con precisión el campo visual se denomina </a:t>
            </a:r>
            <a:r>
              <a:rPr lang="es-MX" dirty="0" err="1"/>
              <a:t>perimetría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MX" dirty="0" smtClean="0"/>
              <a:t>Carta Snellen 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err="1" smtClean="0"/>
              <a:t>Perimetría</a:t>
            </a:r>
            <a:r>
              <a:rPr lang="es-MX" dirty="0" smtClean="0"/>
              <a:t> </a:t>
            </a:r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78108"/>
            <a:ext cx="3461370" cy="346137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978108"/>
            <a:ext cx="2546400" cy="30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0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 smtClean="0"/>
              <a:t>Las dificultades visuales pueden deberse a un sinnúmero de causas, de origen hereditario, genético o adquirido en algún momento de la vida </a:t>
            </a:r>
            <a:r>
              <a:rPr lang="es-MX" sz="2400" dirty="0" err="1" smtClean="0"/>
              <a:t>intra</a:t>
            </a:r>
            <a:r>
              <a:rPr lang="es-MX" sz="2400" dirty="0" smtClean="0"/>
              <a:t> o extra uterina.</a:t>
            </a:r>
          </a:p>
          <a:p>
            <a:pPr algn="just"/>
            <a:r>
              <a:rPr lang="es-MX" sz="1800" dirty="0" smtClean="0"/>
              <a:t>Alteraciones en la posición y movilidad del globo ocular</a:t>
            </a:r>
          </a:p>
          <a:p>
            <a:pPr algn="just"/>
            <a:r>
              <a:rPr lang="es-MX" sz="1800" dirty="0" smtClean="0"/>
              <a:t>Estrabismo</a:t>
            </a:r>
          </a:p>
          <a:p>
            <a:pPr algn="just"/>
            <a:r>
              <a:rPr lang="es-MX" sz="1800" dirty="0" err="1" smtClean="0"/>
              <a:t>Nistagmus</a:t>
            </a:r>
            <a:endParaRPr lang="es-MX" sz="1800" dirty="0" smtClean="0"/>
          </a:p>
          <a:p>
            <a:pPr algn="just"/>
            <a:r>
              <a:rPr lang="es-MX" sz="1800" dirty="0" smtClean="0"/>
              <a:t>Alteraciones cornéales</a:t>
            </a:r>
          </a:p>
          <a:p>
            <a:pPr algn="just"/>
            <a:r>
              <a:rPr lang="es-MX" sz="1800" dirty="0" smtClean="0"/>
              <a:t>Alteraciones o ausencia de iris</a:t>
            </a:r>
          </a:p>
          <a:p>
            <a:pPr algn="just"/>
            <a:r>
              <a:rPr lang="es-MX" sz="1800" dirty="0" smtClean="0"/>
              <a:t>Alteraciones del cristalino</a:t>
            </a:r>
          </a:p>
          <a:p>
            <a:pPr algn="just"/>
            <a:r>
              <a:rPr lang="es-MX" sz="1800" dirty="0" smtClean="0"/>
              <a:t>Alteraciones de la retina</a:t>
            </a:r>
          </a:p>
          <a:p>
            <a:pPr algn="just"/>
            <a:r>
              <a:rPr lang="es-MX" sz="1800" dirty="0" smtClean="0"/>
              <a:t>Alteraciones que restringen el campo visual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Etiología 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s-MX" b="1" dirty="0" smtClean="0"/>
              <a:t>Datos y cifras</a:t>
            </a:r>
          </a:p>
          <a:p>
            <a:pPr fontAlgn="base"/>
            <a:r>
              <a:rPr lang="es-MX" dirty="0" smtClean="0"/>
              <a:t>En el mundo hay aproximadamente 285 millones de personas con discapacidad visual, de las cuales 39 millones son ciegas y 246 millones presentan baja visión.</a:t>
            </a:r>
          </a:p>
          <a:p>
            <a:pPr fontAlgn="base"/>
            <a:r>
              <a:rPr lang="es-MX" dirty="0" smtClean="0"/>
              <a:t>Aproximadamente un 90% de la carga mundial de discapacidad visual se concentra en los países de ingresos bajos.</a:t>
            </a:r>
          </a:p>
          <a:p>
            <a:pPr fontAlgn="base"/>
            <a:r>
              <a:rPr lang="es-MX" dirty="0" smtClean="0"/>
              <a:t>El 82% de las personas que padecen ceguera tienen 50 años o más.</a:t>
            </a:r>
          </a:p>
          <a:p>
            <a:pPr fontAlgn="base"/>
            <a:r>
              <a:rPr lang="es-MX" dirty="0" smtClean="0"/>
              <a:t>En términos mundiales, los errores de refracción no corregidos constituyen la causa más importante de discapacidad visual, pero en los países de ingresos medios y bajos las cataratas siguen siendo la principal causa de ceguera.</a:t>
            </a:r>
          </a:p>
          <a:p>
            <a:pPr fontAlgn="base"/>
            <a:r>
              <a:rPr lang="es-MX" dirty="0" smtClean="0"/>
              <a:t>El número de personas con discapacidades visuales atribuibles a enfermedades infecciosas ha disminuido considerablemente en los últimos 20 años.</a:t>
            </a:r>
          </a:p>
          <a:p>
            <a:pPr fontAlgn="base"/>
            <a:r>
              <a:rPr lang="es-MX" dirty="0" smtClean="0"/>
              <a:t>El 80% del total mundial de casos de discapacidad visual se pueden evitar o curar.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Prevalencia 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748464" cy="5472608"/>
          </a:xfrm>
        </p:spPr>
        <p:txBody>
          <a:bodyPr>
            <a:noAutofit/>
          </a:bodyPr>
          <a:lstStyle/>
          <a:p>
            <a:r>
              <a:rPr lang="es-MX" sz="2000" dirty="0" smtClean="0"/>
              <a:t>Signos en el comportamiento de posibles dificultades visuales </a:t>
            </a:r>
          </a:p>
          <a:p>
            <a:r>
              <a:rPr lang="es-MX" sz="2000" dirty="0" smtClean="0"/>
              <a:t>1. Cuerpo rígido al leer o mirar un objeto distante. </a:t>
            </a:r>
          </a:p>
          <a:p>
            <a:r>
              <a:rPr lang="es-MX" sz="2000" dirty="0" smtClean="0"/>
              <a:t>2. Echar la cabeza hacia delante o hacia atrás al mirar objetos distantes. </a:t>
            </a:r>
          </a:p>
          <a:p>
            <a:r>
              <a:rPr lang="es-MX" sz="2000" dirty="0" smtClean="0"/>
              <a:t>3. Omisión de tareas de cerca. </a:t>
            </a:r>
          </a:p>
          <a:p>
            <a:r>
              <a:rPr lang="es-MX" sz="2000" dirty="0" smtClean="0"/>
              <a:t>4. Corto espacio de tiempo en actitud de atención. </a:t>
            </a:r>
          </a:p>
          <a:p>
            <a:r>
              <a:rPr lang="es-MX" sz="2000" dirty="0" smtClean="0"/>
              <a:t>5. Giro de cabeza para emplear un solo ojo. </a:t>
            </a:r>
          </a:p>
          <a:p>
            <a:r>
              <a:rPr lang="es-MX" sz="2000" dirty="0" smtClean="0"/>
              <a:t>6. Inclinación lateral de cabeza. </a:t>
            </a:r>
          </a:p>
          <a:p>
            <a:r>
              <a:rPr lang="es-MX" sz="2000" dirty="0" smtClean="0"/>
              <a:t>7. Colocación de la cabeza muy cerca del libro o pupitre al leer o escribir; tener el material muy cerca o muy lejos. </a:t>
            </a:r>
          </a:p>
          <a:p>
            <a:r>
              <a:rPr lang="es-MX" sz="2000" dirty="0" smtClean="0"/>
              <a:t>8. Ceño fruncido al leer o escribir. </a:t>
            </a:r>
          </a:p>
          <a:p>
            <a:r>
              <a:rPr lang="es-MX" sz="2000" dirty="0" smtClean="0"/>
              <a:t>9. Exceso de parpadeo. </a:t>
            </a:r>
          </a:p>
          <a:p>
            <a:r>
              <a:rPr lang="es-MX" sz="2000" dirty="0" smtClean="0"/>
              <a:t>10. Tendencia a frotarse los ojos.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Criterios diagnostico 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</TotalTime>
  <Words>867</Words>
  <Application>Microsoft Office PowerPoint</Application>
  <PresentationFormat>Presentación en pantalla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Concurrencia</vt:lpstr>
      <vt:lpstr>Déficit visual </vt:lpstr>
      <vt:lpstr>Definición </vt:lpstr>
      <vt:lpstr>Presentación de PowerPoint</vt:lpstr>
      <vt:lpstr>Presentación de PowerPoint</vt:lpstr>
      <vt:lpstr>Clasificación de la discapacidad visual</vt:lpstr>
      <vt:lpstr>Evaluaciones </vt:lpstr>
      <vt:lpstr>Etiología </vt:lpstr>
      <vt:lpstr>Prevalencia </vt:lpstr>
      <vt:lpstr>Criterios diagnostico </vt:lpstr>
      <vt:lpstr>Presentación de PowerPoint</vt:lpstr>
      <vt:lpstr>Referencia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Déficit visual</dc:title>
  <dc:creator>Reman Turbo Taller</dc:creator>
  <cp:lastModifiedBy>Jessica</cp:lastModifiedBy>
  <cp:revision>14</cp:revision>
  <dcterms:created xsi:type="dcterms:W3CDTF">2017-02-02T23:04:58Z</dcterms:created>
  <dcterms:modified xsi:type="dcterms:W3CDTF">2017-02-11T05:25:44Z</dcterms:modified>
</cp:coreProperties>
</file>