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T Sans Narrow" charset="0"/>
      <p:regular r:id="rId21"/>
      <p:bold r:id="rId22"/>
    </p:embeddedFont>
    <p:embeddedFont>
      <p:font typeface="Open Sans" charset="0"/>
      <p:regular r:id="rId23"/>
      <p:bold r:id="rId24"/>
      <p:italic r:id="rId25"/>
      <p:boldItalic r:id="rId26"/>
    </p:embeddedFont>
    <p:embeddedFont>
      <p:font typeface="Happy Monkey" charset="0"/>
      <p:regular r:id="rId27"/>
    </p:embeddedFont>
    <p:embeddedFont>
      <p:font typeface="Kranky" charset="0"/>
      <p:regular r:id="rId28"/>
    </p:embeddedFont>
    <p:embeddedFont>
      <p:font typeface="Source Code Pro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6113F4F-254D-4A7F-B0F3-FEB7C5B4EE5E}">
  <a:tblStyle styleId="{16113F4F-254D-4A7F-B0F3-FEB7C5B4EE5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s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meda.es/enfermedades/trastornos_del_habla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pcontinuada.com/es/trastornos-del-lenguaje/articulo/8000018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Trastornos del habla, fluidez y comunicación social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Mayra Elisa Gómez Gutiérrez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Zaida Michelle Pérez Torres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1301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Características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920400"/>
            <a:ext cx="6891900" cy="338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Dificultad para mover los músculos de la cara, los labios y la lengua.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Mala pronunciación.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Prosodia monótona.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Timbre alterado.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Habla demasiado lenta o rápida.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Voz nasal o ronca.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Volumen excesivamente alto o bajo.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Ritmo irregular (habla entrecortada).</a:t>
            </a:r>
          </a:p>
          <a:p>
            <a:pPr marL="457200" lvl="0" indent="-3175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</a:pPr>
            <a:r>
              <a:rPr lang="es" sz="1400" b="1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Dificultades respiratorias asociadas.</a:t>
            </a:r>
          </a:p>
          <a:p>
            <a:pPr lvl="0">
              <a:spcBef>
                <a:spcPts val="0"/>
              </a:spcBef>
              <a:buNone/>
            </a:pPr>
            <a:endParaRPr sz="1400" b="1"/>
          </a:p>
        </p:txBody>
      </p:sp>
      <p:pic>
        <p:nvPicPr>
          <p:cNvPr id="142" name="Shape 142" descr="fast-speak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325" y="1825775"/>
            <a:ext cx="4088350" cy="25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Tipos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Espástica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Lesiones en los tractos piramidales → Control fino de músculos de cara y cuello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Hipernasalidad, aumentos súbitos del volumen del habla, vocalización tensa y forzada</a:t>
            </a:r>
          </a:p>
          <a:p>
            <a:pPr lvl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ranky"/>
              <a:ea typeface="Kranky"/>
              <a:cs typeface="Kranky"/>
              <a:sym typeface="Kranky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5392800" y="2689850"/>
            <a:ext cx="3439500" cy="2220300"/>
          </a:xfrm>
          <a:prstGeom prst="rect">
            <a:avLst/>
          </a:prstGeom>
          <a:solidFill>
            <a:schemeClr val="accent5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Atáxica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Lesiones en el cerebelo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Prosodia plana y monótona, vocalización lenta y descoordinada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latin typeface="Happy Monkey"/>
              <a:ea typeface="Happy Monkey"/>
              <a:cs typeface="Happy Monkey"/>
              <a:sym typeface="Happy Monkey"/>
            </a:endParaRPr>
          </a:p>
          <a:p>
            <a:pPr lvl="0">
              <a:spcBef>
                <a:spcPts val="0"/>
              </a:spcBef>
              <a:buNone/>
            </a:pPr>
            <a:endParaRPr sz="18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421700" y="564225"/>
            <a:ext cx="4410600" cy="191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Kranky"/>
                <a:ea typeface="Kranky"/>
                <a:cs typeface="Kranky"/>
                <a:sym typeface="Kranky"/>
              </a:rPr>
              <a:t>Flácida.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Happy Monkey"/>
                <a:ea typeface="Happy Monkey"/>
                <a:cs typeface="Happy Monkey"/>
                <a:sym typeface="Happy Monkey"/>
              </a:rPr>
              <a:t>Afectación en el nervio vago→ laringe y cuerdas vocales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Happy Monkey"/>
                <a:ea typeface="Happy Monkey"/>
                <a:cs typeface="Happy Monkey"/>
                <a:sym typeface="Happy Monkey"/>
              </a:rPr>
              <a:t>Espasmos, babeo y tensión muscular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472350"/>
            <a:ext cx="3651000" cy="29523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Hipercinética</a:t>
            </a:r>
          </a:p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Lesiones en los ganglios basales→ movimientos involuntarios</a:t>
            </a:r>
          </a:p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Voz áspera, hipernasalidad</a:t>
            </a:r>
          </a:p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endParaRPr sz="2400" b="1">
              <a:solidFill>
                <a:srgbClr val="000000"/>
              </a:solidFill>
              <a:latin typeface="Kranky"/>
              <a:ea typeface="Kranky"/>
              <a:cs typeface="Kranky"/>
              <a:sym typeface="Kranky"/>
            </a:endParaRPr>
          </a:p>
          <a:p>
            <a:pPr lvl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99500" y="249300"/>
            <a:ext cx="3999900" cy="2676600"/>
          </a:xfrm>
          <a:prstGeom prst="rect">
            <a:avLst/>
          </a:prstGeom>
          <a:solidFill>
            <a:schemeClr val="accent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 Hipocinética</a:t>
            </a:r>
          </a:p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Enfermedad de Parkinson</a:t>
            </a:r>
          </a:p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r>
              <a:rPr lang="es" sz="18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Volumen bajo, timbre plano y prosodia monótona</a:t>
            </a:r>
          </a:p>
          <a:p>
            <a:pPr lvl="0" rtl="0">
              <a:spcBef>
                <a:spcPts val="2700"/>
              </a:spcBef>
              <a:spcAft>
                <a:spcPts val="300"/>
              </a:spcAft>
              <a:buNone/>
            </a:pPr>
            <a:endParaRPr sz="2400" b="1">
              <a:solidFill>
                <a:srgbClr val="000000"/>
              </a:solidFill>
              <a:highlight>
                <a:srgbClr val="FFFFFF"/>
              </a:highlight>
              <a:latin typeface="Kranky"/>
              <a:ea typeface="Kranky"/>
              <a:cs typeface="Kranky"/>
              <a:sym typeface="Kranky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87250" y="4028200"/>
            <a:ext cx="36510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Kranky"/>
                <a:ea typeface="Kranky"/>
                <a:cs typeface="Kranky"/>
                <a:sym typeface="Kranky"/>
              </a:rPr>
              <a:t>*MIXTA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78625" y="409850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Trastorno de la comunicación social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226125" y="1954200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(Pragmática)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83455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Dificultad primaria con los componentes contextuales y sociales del lenguaje. </a:t>
            </a:r>
          </a:p>
        </p:txBody>
      </p:sp>
      <p:pic>
        <p:nvPicPr>
          <p:cNvPr id="165" name="Shape 165" descr="Comunicación-soci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50" y="2659400"/>
            <a:ext cx="2990538" cy="226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DSM-V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i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Kranky"/>
                <a:ea typeface="Kranky"/>
                <a:cs typeface="Kranky"/>
                <a:sym typeface="Kranky"/>
              </a:rPr>
              <a:t>Dificultades en: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Kranky"/>
                <a:ea typeface="Kranky"/>
                <a:cs typeface="Kranky"/>
                <a:sym typeface="Kranky"/>
              </a:rPr>
              <a:t>Uso social de  la comunicación verbal y no verbal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Kranky"/>
                <a:ea typeface="Kranky"/>
                <a:cs typeface="Kranky"/>
                <a:sym typeface="Kranky"/>
              </a:rPr>
              <a:t>La capacidad para adaptar la conversación al contexto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Kranky"/>
                <a:ea typeface="Kranky"/>
                <a:cs typeface="Kranky"/>
                <a:sym typeface="Kranky"/>
              </a:rPr>
              <a:t>Normas de conversación y narración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Kranky"/>
                <a:ea typeface="Kranky"/>
                <a:cs typeface="Kranky"/>
                <a:sym typeface="Kranky"/>
              </a:rPr>
              <a:t>Comprender lo que no se dice explícitamente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Kranky"/>
              <a:ea typeface="Kranky"/>
              <a:cs typeface="Kranky"/>
              <a:sym typeface="Kranky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 descr="europa-junior-nic3b1os-bocadill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375" y="0"/>
            <a:ext cx="2950824" cy="273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19850" y="544650"/>
            <a:ext cx="4890000" cy="2827500"/>
          </a:xfrm>
          <a:prstGeom prst="rect">
            <a:avLst/>
          </a:prstGeom>
          <a:ln w="1524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Las dificultades impiden funcionar normalmente en su contexto.</a:t>
            </a:r>
          </a:p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Los síntomas comienzan en las primeras fases del período de desarrollo, pero pueden tardar en hacerse evidentes.</a:t>
            </a:r>
          </a:p>
          <a:p>
            <a:pPr lvl="0" rt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No se explica mejor con otros trastornos,  TEA, Discapacidad intelectual...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866625" y="544650"/>
            <a:ext cx="2472600" cy="14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Trastorno poco conocido y de poca precisión. Comorbilidad con TEA y TEL</a:t>
            </a:r>
          </a:p>
        </p:txBody>
      </p:sp>
      <p:pic>
        <p:nvPicPr>
          <p:cNvPr id="179" name="Shape 179" descr="autismo-y-trastornos-des-neurodesarroll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712" y="2191249"/>
            <a:ext cx="2768074" cy="20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2050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Prevalencia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prevalencia de trastorno del habla entre un 3-6%.</a:t>
            </a:r>
          </a:p>
          <a:p>
            <a:pPr lvl="0">
              <a:spcBef>
                <a:spcPts val="0"/>
              </a:spcBef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La prevalencia de retraso de lenguaje y del habla en el período preescolar es más alta, cerca de un 15%</a:t>
            </a:r>
          </a:p>
          <a:p>
            <a:pPr lvl="0">
              <a:spcBef>
                <a:spcPts val="0"/>
              </a:spcBef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 más común en niños que en niñas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249" y="2381924"/>
            <a:ext cx="5609874" cy="23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5979400" y="438048"/>
            <a:ext cx="2713424" cy="16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675" y="2043499"/>
            <a:ext cx="4863150" cy="291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2572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Diagnóstico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036800"/>
            <a:ext cx="6221399" cy="185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Es importante evaluar las capacidades lingüísticas del niño afectado en función de su edad y etapa de desarrollo.</a:t>
            </a:r>
          </a:p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La dislalia tampoco debe ser preocupante en niños de hasta cuatro años.</a:t>
            </a:r>
          </a:p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El diagnóstico debe esclarecer si el niño ve y oye correctamente y si su desarrollo en otras áreas es normal para su edad.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267150" y="2732075"/>
            <a:ext cx="3000000" cy="8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Evaluación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46075" y="3431075"/>
            <a:ext cx="6585300" cy="14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lnSpc>
                <a:spcPct val="128571"/>
              </a:lnSpc>
              <a:spcBef>
                <a:spcPts val="600"/>
              </a:spcBef>
              <a:spcAft>
                <a:spcPts val="2500"/>
              </a:spcAft>
              <a:buClr>
                <a:srgbClr val="444444"/>
              </a:buClr>
              <a:buSzPct val="100000"/>
            </a:pP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Evaluación de la Articulación de Denver (</a:t>
            </a:r>
            <a:r>
              <a:rPr lang="es" sz="1200" i="1">
                <a:solidFill>
                  <a:srgbClr val="444444"/>
                </a:solidFill>
                <a:highlight>
                  <a:srgbClr val="FFFFFF"/>
                </a:highlight>
              </a:rPr>
              <a:t>Denver Articulation Screening Examination</a:t>
            </a: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)</a:t>
            </a:r>
          </a:p>
          <a:p>
            <a:pPr marL="457200" lvl="0" indent="-304800" rtl="0">
              <a:lnSpc>
                <a:spcPct val="128571"/>
              </a:lnSpc>
              <a:spcBef>
                <a:spcPts val="600"/>
              </a:spcBef>
              <a:spcAft>
                <a:spcPts val="2500"/>
              </a:spcAft>
              <a:buClr>
                <a:srgbClr val="444444"/>
              </a:buClr>
              <a:buSzPct val="100000"/>
            </a:pP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Escala de Desarrollo del Lenguaje Temprano (</a:t>
            </a:r>
            <a:r>
              <a:rPr lang="es" sz="1200" i="1">
                <a:solidFill>
                  <a:srgbClr val="444444"/>
                </a:solidFill>
                <a:highlight>
                  <a:srgbClr val="FFFFFF"/>
                </a:highlight>
              </a:rPr>
              <a:t>Early Language Milestone Scale</a:t>
            </a: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)</a:t>
            </a:r>
          </a:p>
          <a:p>
            <a:pPr marL="457200" lvl="0" indent="-304800" rtl="0">
              <a:lnSpc>
                <a:spcPct val="128571"/>
              </a:lnSpc>
              <a:spcBef>
                <a:spcPts val="600"/>
              </a:spcBef>
              <a:spcAft>
                <a:spcPts val="2500"/>
              </a:spcAft>
              <a:buClr>
                <a:srgbClr val="444444"/>
              </a:buClr>
              <a:buSzPct val="100000"/>
            </a:pP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Prueba de Denver II (</a:t>
            </a:r>
            <a:r>
              <a:rPr lang="es" sz="1200" i="1">
                <a:solidFill>
                  <a:srgbClr val="444444"/>
                </a:solidFill>
                <a:highlight>
                  <a:srgbClr val="FFFFFF"/>
                </a:highlight>
              </a:rPr>
              <a:t>Denver II</a:t>
            </a: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)</a:t>
            </a:r>
          </a:p>
          <a:p>
            <a:pPr marL="457200" lvl="0" indent="-304800" rtl="0">
              <a:lnSpc>
                <a:spcPct val="128571"/>
              </a:lnSpc>
              <a:spcBef>
                <a:spcPts val="600"/>
              </a:spcBef>
              <a:spcAft>
                <a:spcPts val="2500"/>
              </a:spcAft>
              <a:buClr>
                <a:srgbClr val="444444"/>
              </a:buClr>
              <a:buSzPct val="100000"/>
            </a:pP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Test de Vocabulario en Imágenes de Peabody (</a:t>
            </a:r>
            <a:r>
              <a:rPr lang="es" sz="1200" i="1">
                <a:solidFill>
                  <a:srgbClr val="444444"/>
                </a:solidFill>
                <a:highlight>
                  <a:srgbClr val="FFFFFF"/>
                </a:highlight>
              </a:rPr>
              <a:t>Peabody Picture Test Revised</a:t>
            </a:r>
            <a:r>
              <a:rPr lang="es" sz="1200">
                <a:solidFill>
                  <a:srgbClr val="444444"/>
                </a:solidFill>
                <a:highlight>
                  <a:srgbClr val="FFFFFF"/>
                </a:highlight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Bibliografía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400" i="1">
                <a:latin typeface="Source Code Pro"/>
                <a:ea typeface="Source Code Pro"/>
                <a:cs typeface="Source Code Pro"/>
                <a:sym typeface="Source Code Pro"/>
              </a:rPr>
              <a:t>Aguilar Valera, J (2017) Trastornos de la comunicación desde el DSM- V La necesidad de los diagnósticos diferenciales. Panamerican Journal of Neuropsychology. Perú</a:t>
            </a:r>
          </a:p>
          <a:p>
            <a:pPr lvl="0">
              <a:spcBef>
                <a:spcPts val="0"/>
              </a:spcBef>
              <a:buNone/>
            </a:pPr>
            <a:r>
              <a:rPr lang="es" sz="1400" i="1">
                <a:latin typeface="Source Code Pro"/>
                <a:ea typeface="Source Code Pro"/>
                <a:cs typeface="Source Code Pro"/>
                <a:sym typeface="Source Code Pro"/>
              </a:rPr>
              <a:t>Carmona-Vázquez, C. (2014) Hallazgos en resonancia magnética cerebral en veinte pacientes pediátricos con trastorno específico del lenguaje. Instituto Nacional de Pediatría. México</a:t>
            </a:r>
          </a:p>
          <a:p>
            <a:pPr lvl="0">
              <a:spcBef>
                <a:spcPts val="0"/>
              </a:spcBef>
              <a:buNone/>
            </a:pPr>
            <a:r>
              <a:rPr lang="es" sz="1400" i="1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http://www.onmeda.es/enfermedades/trastornos_del_habla.html</a:t>
            </a:r>
          </a:p>
          <a:p>
            <a:pPr lvl="0">
              <a:spcBef>
                <a:spcPts val="0"/>
              </a:spcBef>
              <a:buNone/>
            </a:pPr>
            <a:r>
              <a:rPr lang="es" sz="1400" i="1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http://www.apcontinuada.com/es/trastornos-del-lenguaje/articulo/80000182/</a:t>
            </a:r>
          </a:p>
          <a:p>
            <a:pPr lvl="0">
              <a:spcBef>
                <a:spcPts val="0"/>
              </a:spcBef>
              <a:buNone/>
            </a:pPr>
            <a:r>
              <a:rPr lang="es" sz="1400" i="1">
                <a:latin typeface="Source Code Pro"/>
                <a:ea typeface="Source Code Pro"/>
                <a:cs typeface="Source Code Pro"/>
                <a:sym typeface="Source Code Pro"/>
              </a:rPr>
              <a:t>https://psicologiaymente.net/clinica/disartria</a:t>
            </a:r>
          </a:p>
          <a:p>
            <a:pPr lvl="0">
              <a:spcBef>
                <a:spcPts val="0"/>
              </a:spcBef>
              <a:buNone/>
            </a:pPr>
            <a:endParaRPr sz="1400" i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endParaRPr sz="1400" i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Trastornos del habla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083750" y="1328925"/>
            <a:ext cx="1428900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Definición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27775" y="1438650"/>
            <a:ext cx="3132000" cy="22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">
                <a:solidFill>
                  <a:srgbClr val="444444"/>
                </a:solidFill>
                <a:highlight>
                  <a:srgbClr val="FFFFFF"/>
                </a:highlight>
              </a:rPr>
              <a:t>El trastorno del habla es un trastorno en el cual una persona tiene problemas para crear o formar los sonidos del habla y así comunicarse con otros.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875" y="966800"/>
            <a:ext cx="2886400" cy="279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5438475" y="819050"/>
            <a:ext cx="3098700" cy="247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94650" y="1311100"/>
            <a:ext cx="4006200" cy="286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741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Causas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4575"/>
            <a:ext cx="41721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14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Trastorno de la fluidez. Disfemia (tartamudez)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200" b="1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Psicológicas: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En el 70% Ansiedad, depresión, miedos, inestabilidad emocional, sentimientos de inferioridad, etc</a:t>
            </a:r>
            <a:r>
              <a:rPr lang="es" sz="105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05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Neurológicas: 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Rasgos orgánicos particulares</a:t>
            </a: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20% de los niños con daños cerebrales padece disfemia.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05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Hereditarias: 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8% de los casos se ha demostrado componente hereditario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2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Sexo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4/1 más en niños que en niñas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487825" y="819200"/>
            <a:ext cx="3000000" cy="24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>
                <a:solidFill>
                  <a:srgbClr val="4A4A4A"/>
                </a:solidFill>
                <a:highlight>
                  <a:srgbClr val="FFFFFF"/>
                </a:highlight>
              </a:rPr>
              <a:t>Trastorno articulatorio o fonológico (Dislalia)</a:t>
            </a:r>
          </a:p>
          <a:p>
            <a:pPr lvl="0" algn="ctr">
              <a:spcBef>
                <a:spcPts val="0"/>
              </a:spcBef>
              <a:buNone/>
            </a:pPr>
            <a:endParaRPr sz="1200" b="1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</a:rPr>
              <a:t>-Habla descuidada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</a:rPr>
              <a:t>-Estimulación insuficiente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</a:rPr>
              <a:t>-Problemas en los labios,  lengua y dientes, paladar hendido.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</a:rPr>
              <a:t>-Problemas auditivos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</a:rPr>
              <a:t>- En ocasiones por una disfunción más profunda del cerebro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700" y="3568347"/>
            <a:ext cx="3098700" cy="117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99" y="1465075"/>
            <a:ext cx="3937099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1007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Características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046025"/>
            <a:ext cx="5501700" cy="27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Los niños de 3 años tienen problemas con los fonemas</a:t>
            </a: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p, b  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Los niños de 6 años los tienen con los fonemas </a:t>
            </a: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r, s, f 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" sz="1200" b="1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Dislalia selectiva</a:t>
            </a: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: los síntomas se limitan a errores en uno o dos fonemas, por lo que el discurso es comprensible.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Dislalia múltiple</a:t>
            </a: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: se cometen errores en varios fonemas,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lo que hace que el discurso resulte menos comprensible.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Dislalia universal</a:t>
            </a: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: los síntomas de este trastorno del lenguaje son muy acusados y afectan a un gran número de fonemas. El discurso es incomprensible.</a:t>
            </a: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5466925" y="2841725"/>
            <a:ext cx="3000000" cy="4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05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l="6791" t="17457" r="6800" b="69643"/>
          <a:stretch/>
        </p:blipFill>
        <p:spPr>
          <a:xfrm>
            <a:off x="356825" y="872875"/>
            <a:ext cx="5550375" cy="66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9590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800"/>
              </a:spcAft>
              <a:buNone/>
            </a:pPr>
            <a:endParaRPr sz="1200" b="1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afectado repite y extiende sonidos así como sílabas.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 da en más de un 3% de las sílabas pronunciadas.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Vergüenza y ansiedad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Entre los 3 y 8 años de edad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Disfemia clónica</a:t>
            </a: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:  Repite muchas veces una sílaba antes de que se inicie o continúe la emisión de una frase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Disfemia tónica</a:t>
            </a: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:  Extiende un fonema o sonido, produciéndose bloqueos iniciales y fuertes espasmos. 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12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Disfemia tónico-clónica</a:t>
            </a:r>
            <a:r>
              <a:rPr lang="es" sz="12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: se combinan las dos formas anteriores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6829" t="73706" r="6933" b="13440"/>
          <a:stretch/>
        </p:blipFill>
        <p:spPr>
          <a:xfrm>
            <a:off x="1660600" y="601649"/>
            <a:ext cx="5822826" cy="66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575" y="1537848"/>
            <a:ext cx="3568500" cy="275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Disglosia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0150" y="1086825"/>
            <a:ext cx="4398600" cy="153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Happy Monkey"/>
                <a:ea typeface="Happy Monkey"/>
                <a:cs typeface="Happy Monkey"/>
                <a:sym typeface="Happy Monkey"/>
              </a:rPr>
              <a:t>Alteración de la articulación debido a anomalías o malformaciones de los órganos del habla: labios, lengua, paladar, etc.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811025" y="2624325"/>
            <a:ext cx="4487400" cy="23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Causas: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Malformaciones craneofaciales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Trastornos o lesiones orofaciales, Intervenciones quirúrgicas,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Trastornos del crecimiento 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Parálisis en algunos órganos responsables del habla</a:t>
            </a:r>
          </a:p>
          <a:p>
            <a:pPr lvl="0">
              <a:spcBef>
                <a:spcPts val="0"/>
              </a:spcBef>
              <a:buNone/>
            </a:pPr>
            <a:r>
              <a:rPr lang="es" sz="1800">
                <a:highlight>
                  <a:srgbClr val="FFFFCC"/>
                </a:highlight>
              </a:rPr>
              <a:t>.</a:t>
            </a:r>
          </a:p>
        </p:txBody>
      </p:sp>
      <p:pic>
        <p:nvPicPr>
          <p:cNvPr id="109" name="Shape 109" descr="disglos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424" y="92075"/>
            <a:ext cx="3845574" cy="28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618750" y="3516475"/>
            <a:ext cx="4197300" cy="839700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/>
              <a:t>Evaluación completa de los órganos bucofonatorios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¿cómo identificarla?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156625" y="892250"/>
            <a:ext cx="2401200" cy="34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17" name="Shape 117"/>
          <p:cNvGraphicFramePr/>
          <p:nvPr/>
        </p:nvGraphicFramePr>
        <p:xfrm>
          <a:off x="311700" y="1217254"/>
          <a:ext cx="8807000" cy="3657540"/>
        </p:xfrm>
        <a:graphic>
          <a:graphicData uri="http://schemas.openxmlformats.org/drawingml/2006/table">
            <a:tbl>
              <a:tblPr>
                <a:noFill/>
                <a:tableStyleId>{16113F4F-254D-4A7F-B0F3-FEB7C5B4EE5E}</a:tableStyleId>
              </a:tblPr>
              <a:tblGrid>
                <a:gridCol w="4403500"/>
                <a:gridCol w="4403500"/>
              </a:tblGrid>
              <a:tr h="1612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800" b="1"/>
                        <a:t>Labial. Alteración en la forma, movilidad, fuerza o consistencia de los labios (labio leporino, frenillo labial superior, fisura del labio inferior, parálisis facial de uno o ambos lados, alargamiento de la hendidura bucal, neuralgias del trigémino y algunas heridas labiales).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7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800" b="1"/>
                        <a:t>Mandibular. Problemas en la articulación de algunos fonemas como consecuencia de alteraciones en la forma de los maxilares. 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18" name="Shape 118" descr="Labio Leporino www.morfopsicologia.or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150" y="579000"/>
            <a:ext cx="4447549" cy="187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disglosia-mandibulares.png"/>
          <p:cNvPicPr preferRelativeResize="0"/>
          <p:nvPr/>
        </p:nvPicPr>
        <p:blipFill rotWithShape="1">
          <a:blip r:embed="rId4">
            <a:alphaModFix/>
          </a:blip>
          <a:srcRect l="50504"/>
          <a:stretch/>
        </p:blipFill>
        <p:spPr>
          <a:xfrm>
            <a:off x="5681475" y="2794800"/>
            <a:ext cx="2576149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Shape 124"/>
          <p:cNvGraphicFramePr/>
          <p:nvPr/>
        </p:nvGraphicFramePr>
        <p:xfrm>
          <a:off x="171800" y="248550"/>
          <a:ext cx="8761050" cy="4858665"/>
        </p:xfrm>
        <a:graphic>
          <a:graphicData uri="http://schemas.openxmlformats.org/drawingml/2006/table">
            <a:tbl>
              <a:tblPr>
                <a:noFill/>
                <a:tableStyleId>{16113F4F-254D-4A7F-B0F3-FEB7C5B4EE5E}</a:tableStyleId>
              </a:tblPr>
              <a:tblGrid>
                <a:gridCol w="4380525"/>
                <a:gridCol w="4380525"/>
              </a:tblGrid>
              <a:tr h="1201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800" b="1"/>
                        <a:t>Dental. Alteración en la posición o forma de las piezas que conforman la dentición.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837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800" b="1"/>
                        <a:t>Lingual.Problemas morfológicos en la lengua, tales como macroglosia (lengua muy grande), extirpaciones quirúrgicas totales o parciales denominadas glosectomías, parálisis unilateral o bilateral de este órgano, o frenillo corto.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132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800" b="1"/>
                        <a:t>Palatina. Malformación del paladar óseo o del velo del paladar, como consecuencia de fisuras palatinas, paladar ojival, y otras como paladar corto, fisura submucosa… 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25" name="Shape 125" descr="diastem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350" y="-12"/>
            <a:ext cx="28575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frenillo_sublin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25" y="1664487"/>
            <a:ext cx="2419374" cy="181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fisura palatin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921" y="3272699"/>
            <a:ext cx="2751930" cy="181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776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Disartria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59200" y="928100"/>
            <a:ext cx="8520600" cy="20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Trastorno que afecta los músculos involucrados en el habla: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los labios, la lengua, las cuerdas vocales y/o el diafragma. La dificultad para controlar estos músculos o su debilidad hacen que las personas con disartria no puedan articular correctamente los fonemas, por lo que tienen problemas de pronunciación o hablan más lentamente de lo normal.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318800" y="2985800"/>
            <a:ext cx="4513500" cy="20577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Causas: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Alteraciones del sistema nervioso, como lesiones y tumores en el cerebro o embolias que paralizan la cara o la lengua.</a:t>
            </a:r>
          </a:p>
          <a:p>
            <a:pPr lvl="0">
              <a:spcBef>
                <a:spcPts val="0"/>
              </a:spcBef>
              <a:buNone/>
            </a:pPr>
            <a:r>
              <a:rPr lang="es" sz="1800" b="1">
                <a:latin typeface="Kranky"/>
                <a:ea typeface="Kranky"/>
                <a:cs typeface="Kranky"/>
                <a:sym typeface="Kranky"/>
              </a:rPr>
              <a:t>Desde el nacimiento: Parálisis cerebral o distrofia muscular</a:t>
            </a:r>
          </a:p>
        </p:txBody>
      </p:sp>
      <p:pic>
        <p:nvPicPr>
          <p:cNvPr id="135" name="Shape 135" descr="diagnostico-disartr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78" y="2893450"/>
            <a:ext cx="3225099" cy="21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PresentationFormat>On-screen Show (16:9)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PT Sans Narrow</vt:lpstr>
      <vt:lpstr>Open Sans</vt:lpstr>
      <vt:lpstr>Happy Monkey</vt:lpstr>
      <vt:lpstr>Kranky</vt:lpstr>
      <vt:lpstr>Source Code Pro</vt:lpstr>
      <vt:lpstr>tropic</vt:lpstr>
      <vt:lpstr>Trastornos del habla, fluidez y comunicación social</vt:lpstr>
      <vt:lpstr>Trastornos del habla</vt:lpstr>
      <vt:lpstr>Causas</vt:lpstr>
      <vt:lpstr>Características</vt:lpstr>
      <vt:lpstr>Slide 5</vt:lpstr>
      <vt:lpstr>Disglosia</vt:lpstr>
      <vt:lpstr>¿cómo identificarla?</vt:lpstr>
      <vt:lpstr>Slide 8</vt:lpstr>
      <vt:lpstr>Disartria</vt:lpstr>
      <vt:lpstr>Características</vt:lpstr>
      <vt:lpstr>Tipos</vt:lpstr>
      <vt:lpstr>Slide 12</vt:lpstr>
      <vt:lpstr>Trastorno de la comunicación social</vt:lpstr>
      <vt:lpstr>DSM-V</vt:lpstr>
      <vt:lpstr>Slide 15</vt:lpstr>
      <vt:lpstr>Prevalencia</vt:lpstr>
      <vt:lpstr>Diagnóstico 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del habla, fluidez y comunicación social</dc:title>
  <dc:creator>admin</dc:creator>
  <cp:lastModifiedBy>admin</cp:lastModifiedBy>
  <cp:revision>1</cp:revision>
  <dcterms:modified xsi:type="dcterms:W3CDTF">2017-05-16T02:55:56Z</dcterms:modified>
</cp:coreProperties>
</file>