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3255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2841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754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3363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59345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20505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51807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9884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8691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9164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9281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4029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2868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6556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003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960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E07D-6AF1-49E9-84CE-DD23661BE77C}" type="datetimeFigureOut">
              <a:rPr lang="es-MX" smtClean="0"/>
              <a:pPr/>
              <a:t>20/05/2018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1D64AC4-BE23-4FA8-A93E-49354E1B6B8D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9220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4400" dirty="0" smtClean="0"/>
              <a:t>PROGRAMA DE ENSEÑANZA DE HABILIDADES DE INTERACCIÓN SOCIAL (PEHIS) </a:t>
            </a:r>
            <a:endParaRPr lang="es-MX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s-MX" dirty="0" smtClean="0"/>
              <a:t>María </a:t>
            </a:r>
            <a:r>
              <a:rPr lang="es-MX" dirty="0"/>
              <a:t>Inés </a:t>
            </a:r>
            <a:r>
              <a:rPr lang="es-MX" dirty="0" smtClean="0"/>
              <a:t>Monjas</a:t>
            </a:r>
            <a:endParaRPr lang="es-MX" dirty="0"/>
          </a:p>
          <a:p>
            <a:pPr algn="ctr"/>
            <a:endParaRPr lang="es-MX" dirty="0">
              <a:sym typeface="Wingdings" panose="05000000000000000000" pitchFamily="2" charset="2"/>
            </a:endParaRPr>
          </a:p>
          <a:p>
            <a:pPr algn="ctr"/>
            <a:r>
              <a:rPr lang="es-MX" dirty="0" smtClean="0">
                <a:sym typeface="Wingdings" panose="05000000000000000000" pitchFamily="2" charset="2"/>
              </a:rPr>
              <a:t>POR MADAI RAMOS NAVA</a:t>
            </a:r>
          </a:p>
        </p:txBody>
      </p:sp>
    </p:spTree>
    <p:extLst>
      <p:ext uri="{BB962C8B-B14F-4D97-AF65-F5344CB8AC3E}">
        <p14:creationId xmlns:p14="http://schemas.microsoft.com/office/powerpoint/2010/main" xmlns="" val="196567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09103" y="1738648"/>
            <a:ext cx="9684913" cy="4597758"/>
          </a:xfrm>
        </p:spPr>
        <p:txBody>
          <a:bodyPr>
            <a:normAutofit/>
          </a:bodyPr>
          <a:lstStyle/>
          <a:p>
            <a:r>
              <a:rPr lang="es-MX" dirty="0"/>
              <a:t>Modelado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Demostración mediante modelos </a:t>
            </a:r>
            <a:r>
              <a:rPr lang="es-MX" dirty="0"/>
              <a:t>que exhiben </a:t>
            </a:r>
            <a:r>
              <a:rPr lang="es-MX" dirty="0" smtClean="0"/>
              <a:t>una correcta </a:t>
            </a:r>
            <a:r>
              <a:rPr lang="es-MX" dirty="0"/>
              <a:t>aplicación de la habilidad</a:t>
            </a:r>
            <a:r>
              <a:rPr lang="es-MX" dirty="0" smtClean="0"/>
              <a:t>. </a:t>
            </a:r>
            <a:endParaRPr lang="es-MX" dirty="0"/>
          </a:p>
          <a:p>
            <a:pPr lvl="1"/>
            <a:r>
              <a:rPr lang="es-MX" dirty="0" smtClean="0"/>
              <a:t>Tipos: Modelado e instrucciones, Modelado de maestría, Modelado de afrontamiento y Modelado encubierto.</a:t>
            </a:r>
          </a:p>
          <a:p>
            <a:pPr marL="457200" lvl="1" indent="0">
              <a:buNone/>
            </a:pPr>
            <a:endParaRPr lang="es-MX" dirty="0" smtClean="0"/>
          </a:p>
          <a:p>
            <a:r>
              <a:rPr lang="es-MX" dirty="0" smtClean="0"/>
              <a:t>Moldeamiento. </a:t>
            </a:r>
          </a:p>
          <a:p>
            <a:pPr lvl="1"/>
            <a:r>
              <a:rPr lang="es-MX" dirty="0" smtClean="0"/>
              <a:t>Reforzamiento diferencial de conductas cada vez más parecidas a la conducta final.</a:t>
            </a:r>
          </a:p>
          <a:p>
            <a:pPr marL="457200" lvl="1" indent="0">
              <a:buNone/>
            </a:pPr>
            <a:endParaRPr lang="es-MX" dirty="0"/>
          </a:p>
          <a:p>
            <a:r>
              <a:rPr lang="es-MX" dirty="0"/>
              <a:t>Práctica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Ensayo </a:t>
            </a:r>
            <a:r>
              <a:rPr lang="es-MX" dirty="0"/>
              <a:t>y ejecución de las conductas y habilidades </a:t>
            </a:r>
            <a:r>
              <a:rPr lang="es-MX" dirty="0" smtClean="0"/>
              <a:t>que se han de aprender</a:t>
            </a:r>
            <a:r>
              <a:rPr lang="es-MX" dirty="0"/>
              <a:t>, de forma </a:t>
            </a:r>
            <a:r>
              <a:rPr lang="es-MX" dirty="0" smtClean="0"/>
              <a:t>que se logren incorporar al </a:t>
            </a:r>
            <a:r>
              <a:rPr lang="es-MX" dirty="0"/>
              <a:t>repertorio y </a:t>
            </a:r>
            <a:r>
              <a:rPr lang="es-MX" dirty="0" smtClean="0"/>
              <a:t>exhibir </a:t>
            </a:r>
            <a:r>
              <a:rPr lang="es-MX" dirty="0"/>
              <a:t>en situaciones adecuadas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Tipos: Role-</a:t>
            </a:r>
            <a:r>
              <a:rPr lang="es-MX" dirty="0" err="1" smtClean="0"/>
              <a:t>playing</a:t>
            </a:r>
            <a:r>
              <a:rPr lang="es-MX" dirty="0" smtClean="0"/>
              <a:t> (dramatización y ensayo), Práctica oportuna (aprovechar situaciones naturales en distintos momentos y lugares).</a:t>
            </a:r>
            <a:endParaRPr lang="es-MX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TÉCNICAS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957037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TÉCNICAS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31831" y="1609859"/>
            <a:ext cx="9762186" cy="4662152"/>
          </a:xfrm>
        </p:spPr>
        <p:txBody>
          <a:bodyPr>
            <a:normAutofit lnSpcReduction="10000"/>
          </a:bodyPr>
          <a:lstStyle/>
          <a:p>
            <a:r>
              <a:rPr lang="es-MX" dirty="0"/>
              <a:t>Reforzamiento</a:t>
            </a:r>
            <a:r>
              <a:rPr lang="es-MX" dirty="0" smtClean="0"/>
              <a:t>.</a:t>
            </a:r>
          </a:p>
          <a:p>
            <a:pPr lvl="1"/>
            <a:r>
              <a:rPr lang="es-MX" dirty="0"/>
              <a:t>C</a:t>
            </a:r>
            <a:r>
              <a:rPr lang="es-MX" dirty="0" smtClean="0"/>
              <a:t>uando la actuación es correcta, se emplea refuerzo social (verbal, gestual, físico), refuerzo de actividades y de refuerzo material. </a:t>
            </a:r>
            <a:r>
              <a:rPr lang="es-MX" dirty="0" err="1" smtClean="0"/>
              <a:t>Autoreforzamiento</a:t>
            </a:r>
            <a:r>
              <a:rPr lang="es-MX" dirty="0" smtClean="0"/>
              <a:t> y autoevaluación.</a:t>
            </a:r>
          </a:p>
          <a:p>
            <a:pPr marL="457200" lvl="1" indent="0">
              <a:buNone/>
            </a:pPr>
            <a:endParaRPr lang="es-MX" dirty="0" smtClean="0"/>
          </a:p>
          <a:p>
            <a:r>
              <a:rPr lang="es-MX" dirty="0" smtClean="0"/>
              <a:t>Retroalimentación o </a:t>
            </a:r>
            <a:r>
              <a:rPr lang="es-MX" dirty="0" err="1" smtClean="0"/>
              <a:t>feedback</a:t>
            </a:r>
            <a:endParaRPr lang="es-MX" dirty="0" smtClean="0"/>
          </a:p>
          <a:p>
            <a:pPr lvl="1"/>
            <a:r>
              <a:rPr lang="es-MX" dirty="0"/>
              <a:t>R</a:t>
            </a:r>
            <a:r>
              <a:rPr lang="es-MX" dirty="0" smtClean="0"/>
              <a:t>etroalimentación verbal con la que se comunica a los niños qué conductas realizaron bien, cuáles necesita mejorar y de qué otra manera puede hacerlas. </a:t>
            </a:r>
          </a:p>
          <a:p>
            <a:pPr lvl="1"/>
            <a:r>
              <a:rPr lang="es-MX" dirty="0" smtClean="0"/>
              <a:t>Uso de lenguaje verbal, no verbal y de vídeos, </a:t>
            </a:r>
            <a:r>
              <a:rPr lang="es-MX" dirty="0" err="1" smtClean="0"/>
              <a:t>cassettes</a:t>
            </a:r>
            <a:r>
              <a:rPr lang="es-MX" dirty="0" smtClean="0"/>
              <a:t>, etc.</a:t>
            </a:r>
          </a:p>
          <a:p>
            <a:pPr marL="457200" lvl="1" indent="0">
              <a:buNone/>
            </a:pPr>
            <a:endParaRPr lang="es-MX" dirty="0" smtClean="0"/>
          </a:p>
          <a:p>
            <a:r>
              <a:rPr lang="es-MX" dirty="0" smtClean="0"/>
              <a:t>Tareas o deberes</a:t>
            </a:r>
          </a:p>
          <a:p>
            <a:pPr lvl="1"/>
            <a:r>
              <a:rPr lang="es-MX" dirty="0" smtClean="0"/>
              <a:t>Ensayo y práctica de las conductas objetivo recientemente adquiridas en situaciones “naturales” y diversas.</a:t>
            </a:r>
          </a:p>
          <a:p>
            <a:pPr lvl="1"/>
            <a:r>
              <a:rPr lang="es-MX" dirty="0" smtClean="0"/>
              <a:t>Deben: ser precisas (delimitar dónde, con quién, cuándo y cómo), ser personalizadas e individualizadas, ajustarse al nivel de habilidad, referirse a comportamientos relevantes, revisarse con seriedad (informes de qué hizo, cómo lo hizo, con quién y dificultades).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00712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FICHAS DE ENSEÑANZA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86896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Son el soporte principal del programa, para el entrenamiento y la enseñanza de las habilidades.  </a:t>
            </a:r>
          </a:p>
          <a:p>
            <a:endParaRPr lang="es-MX" dirty="0"/>
          </a:p>
          <a:p>
            <a:r>
              <a:rPr lang="es-MX" dirty="0" smtClean="0"/>
              <a:t>Hay dos fichas por cada habilidad; una para la escuela (APÉNDICE A) y otra para la casa (APÉNDICE B). </a:t>
            </a:r>
          </a:p>
          <a:p>
            <a:endParaRPr lang="es-MX" dirty="0" smtClean="0"/>
          </a:p>
          <a:p>
            <a:r>
              <a:rPr lang="es-MX" dirty="0" smtClean="0"/>
              <a:t>60 </a:t>
            </a:r>
            <a:r>
              <a:rPr lang="es-MX" dirty="0"/>
              <a:t>fichas de las 30 </a:t>
            </a:r>
            <a:r>
              <a:rPr lang="es-MX" dirty="0" smtClean="0"/>
              <a:t>habilidades con un formato uniforme en las que se sigue la secuencia del procedimiento de enseñanza. Contienen información, ejemplos y orientaciones.</a:t>
            </a:r>
          </a:p>
          <a:p>
            <a:endParaRPr lang="es-MX" dirty="0" smtClean="0"/>
          </a:p>
          <a:p>
            <a:r>
              <a:rPr lang="es-MX" dirty="0" smtClean="0"/>
              <a:t>Elementos de Ficha: Área, Habilidad, Número de identificación, Objetivo y procedimiento.</a:t>
            </a:r>
          </a:p>
          <a:p>
            <a:pPr lvl="1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3568194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5617" y="624110"/>
            <a:ext cx="9868995" cy="128089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PROCEDIMIENTO DE ENSEÑANZA - ESCUELA</a:t>
            </a:r>
            <a:endParaRPr lang="es-MX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26524" y="1571222"/>
            <a:ext cx="10354614" cy="5048519"/>
          </a:xfrm>
        </p:spPr>
        <p:txBody>
          <a:bodyPr>
            <a:normAutofit lnSpcReduction="10000"/>
          </a:bodyPr>
          <a:lstStyle/>
          <a:p>
            <a:r>
              <a:rPr lang="es-MX" b="1" dirty="0"/>
              <a:t>Información conceptual de la </a:t>
            </a:r>
            <a:r>
              <a:rPr lang="es-MX" b="1" dirty="0" smtClean="0"/>
              <a:t>habilidad: </a:t>
            </a:r>
            <a:r>
              <a:rPr lang="es-MX" dirty="0" smtClean="0"/>
              <a:t>Delimitación y especificación (qué y cómo), importancia y relevancia (para qué) y aplicación (cuándo, dónde y con quiénes). 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b="1" dirty="0" smtClean="0"/>
              <a:t>Modelado:</a:t>
            </a:r>
            <a:r>
              <a:rPr lang="es-MX" dirty="0" smtClean="0"/>
              <a:t> Instrucción verbal de los pasos conductuales (debe ser clara y concisa, adaptada al nivel lingüístico y cultural y al nivel de competencia social). Demostración </a:t>
            </a:r>
            <a:r>
              <a:rPr lang="es-MX" dirty="0"/>
              <a:t>de la </a:t>
            </a:r>
            <a:r>
              <a:rPr lang="es-MX" dirty="0" smtClean="0"/>
              <a:t>habilidad, “en vivo”, grabada, etc.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b="1" dirty="0" smtClean="0"/>
              <a:t>Práctica: </a:t>
            </a:r>
            <a:r>
              <a:rPr lang="es-MX" dirty="0" smtClean="0"/>
              <a:t>Role-</a:t>
            </a:r>
            <a:r>
              <a:rPr lang="es-MX" dirty="0" err="1" smtClean="0"/>
              <a:t>playing</a:t>
            </a:r>
            <a:r>
              <a:rPr lang="es-MX" dirty="0"/>
              <a:t>:</a:t>
            </a:r>
            <a:r>
              <a:rPr lang="es-MX" dirty="0" smtClean="0"/>
              <a:t> </a:t>
            </a:r>
            <a:r>
              <a:rPr lang="es-MX" dirty="0"/>
              <a:t>s</a:t>
            </a:r>
            <a:r>
              <a:rPr lang="es-MX" dirty="0" smtClean="0"/>
              <a:t>ituación controlada, segura y supervisada; se delimita quién, cuándo, dónde y cómo. Práctica oportuna: situación supervisada, aprovechando la oportunidad para poner en juego pasos conductuales.</a:t>
            </a:r>
          </a:p>
          <a:p>
            <a:endParaRPr lang="es-MX" dirty="0" smtClean="0"/>
          </a:p>
          <a:p>
            <a:r>
              <a:rPr lang="es-MX" b="1" dirty="0" err="1" smtClean="0"/>
              <a:t>Feedback</a:t>
            </a:r>
            <a:r>
              <a:rPr lang="es-MX" b="1" dirty="0" smtClean="0"/>
              <a:t>:</a:t>
            </a:r>
            <a:r>
              <a:rPr lang="es-MX" dirty="0" smtClean="0"/>
              <a:t> Se realiza después la práctica, de forma específica y positiva. </a:t>
            </a:r>
            <a:r>
              <a:rPr lang="es-MX" b="1" dirty="0" smtClean="0"/>
              <a:t>Refuerzo</a:t>
            </a:r>
            <a:r>
              <a:rPr lang="es-MX" dirty="0" smtClean="0"/>
              <a:t> de la ejecución adecuada, de acuerdo a la adquisición gradual de la habilidad.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b="1" dirty="0" smtClean="0"/>
              <a:t>Tareas:</a:t>
            </a:r>
            <a:r>
              <a:rPr lang="es-MX" dirty="0" smtClean="0"/>
              <a:t> Planificación para practicar la habilidad en situaciones nuevas no supervisadas.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393215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DE SESIÓN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9566" y="1386625"/>
            <a:ext cx="5370490" cy="521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750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PEHIS?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790163"/>
            <a:ext cx="8915400" cy="4121059"/>
          </a:xfrm>
        </p:spPr>
        <p:txBody>
          <a:bodyPr/>
          <a:lstStyle/>
          <a:p>
            <a:pPr algn="just"/>
            <a:r>
              <a:rPr lang="es-MX" dirty="0"/>
              <a:t>Es un programa de intervención psicopedagógica global, para enseñar directa y sistemáticamente habilidades sociales a niños y niñas en </a:t>
            </a:r>
            <a:r>
              <a:rPr lang="es-MX" dirty="0" smtClean="0"/>
              <a:t>escuela infantil y primaria.</a:t>
            </a:r>
            <a:endParaRPr lang="es-MX" dirty="0"/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Dirigido a niños sin problemas de adaptación social (prevención y promoción), a niños en riesgo/ con NEE (prevención secundaria) y a niños con problemas graves de competencia interpersonal (intervención). 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Organizado en sesiones, con modalidad individual, en grupos pequeños, medios y grandes.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13221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CONCEPTUAL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04422" y="1641763"/>
            <a:ext cx="9688691" cy="5077692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Competencia </a:t>
            </a:r>
            <a:r>
              <a:rPr lang="es-MX" dirty="0" smtClean="0"/>
              <a:t>Social</a:t>
            </a:r>
          </a:p>
          <a:p>
            <a:pPr marL="0" indent="0">
              <a:buNone/>
            </a:pPr>
            <a:r>
              <a:rPr lang="es-MX" dirty="0" smtClean="0"/>
              <a:t>Calidad </a:t>
            </a:r>
            <a:r>
              <a:rPr lang="es-MX" dirty="0"/>
              <a:t>o adecuación del comportamiento social de un </a:t>
            </a:r>
            <a:r>
              <a:rPr lang="es-MX" dirty="0" smtClean="0"/>
              <a:t>individuo, de acuerdo a un </a:t>
            </a:r>
            <a:r>
              <a:rPr lang="es-MX" dirty="0"/>
              <a:t>contexto </a:t>
            </a:r>
            <a:r>
              <a:rPr lang="es-MX" dirty="0" smtClean="0"/>
              <a:t>determinado y a </a:t>
            </a:r>
            <a:r>
              <a:rPr lang="es-MX" dirty="0"/>
              <a:t>un agente social, que está en una posición para hacer un juicio informal.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Habilidades </a:t>
            </a:r>
            <a:r>
              <a:rPr lang="es-MX" dirty="0" smtClean="0"/>
              <a:t>Sociales</a:t>
            </a:r>
          </a:p>
          <a:p>
            <a:pPr marL="0" indent="0">
              <a:buNone/>
            </a:pPr>
            <a:r>
              <a:rPr lang="es-MX" dirty="0" smtClean="0"/>
              <a:t>Comportamientos </a:t>
            </a:r>
            <a:r>
              <a:rPr lang="es-MX" dirty="0"/>
              <a:t>interpersonales complejos que se ponen en juego en la interacción con otras personas. 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Comportamiento adaptativo</a:t>
            </a:r>
          </a:p>
          <a:p>
            <a:pPr marL="0" indent="0">
              <a:buNone/>
            </a:pPr>
            <a:r>
              <a:rPr lang="es-MX" dirty="0"/>
              <a:t>Habilidades requeridas por un sujeto para funcionar de forma independiente en el entorno social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Conducta asertiva </a:t>
            </a:r>
          </a:p>
          <a:p>
            <a:pPr marL="0" indent="0">
              <a:buNone/>
            </a:pPr>
            <a:r>
              <a:rPr lang="es-MX" dirty="0"/>
              <a:t>Capacidad de expresar y defender de forma adecuada las propias opiniones, sentimientos, peticiones y derechos.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4637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77285" y="708338"/>
            <a:ext cx="9727327" cy="5202884"/>
          </a:xfrm>
        </p:spPr>
        <p:txBody>
          <a:bodyPr>
            <a:normAutofit/>
          </a:bodyPr>
          <a:lstStyle/>
          <a:p>
            <a:r>
              <a:rPr lang="es-MX" dirty="0"/>
              <a:t>Elementos </a:t>
            </a:r>
            <a:r>
              <a:rPr lang="es-MX" dirty="0" smtClean="0"/>
              <a:t>importantes: </a:t>
            </a:r>
            <a:r>
              <a:rPr lang="es-MX" sz="1400" dirty="0" smtClean="0"/>
              <a:t>La persona</a:t>
            </a:r>
            <a:r>
              <a:rPr lang="es-MX" sz="1400" dirty="0"/>
              <a:t>, los otros, </a:t>
            </a:r>
            <a:r>
              <a:rPr lang="es-MX" sz="1400" dirty="0" smtClean="0"/>
              <a:t>el contexto, la situación, la actividad social. </a:t>
            </a:r>
          </a:p>
          <a:p>
            <a:endParaRPr lang="es-MX" sz="1400" dirty="0" smtClean="0"/>
          </a:p>
          <a:p>
            <a:endParaRPr lang="es-MX" sz="1400" dirty="0"/>
          </a:p>
          <a:p>
            <a:r>
              <a:rPr lang="es-MX" dirty="0"/>
              <a:t>Adquisición y desarrollo de la competencia </a:t>
            </a:r>
            <a:r>
              <a:rPr lang="es-MX" dirty="0" smtClean="0"/>
              <a:t>social, mediante:</a:t>
            </a:r>
            <a:endParaRPr lang="es-MX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sz="1400" dirty="0"/>
              <a:t>Aprendizaje por experiencia directa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1400" dirty="0"/>
              <a:t>Aprendizaje </a:t>
            </a:r>
            <a:r>
              <a:rPr lang="es-MX" sz="1400" dirty="0" smtClean="0"/>
              <a:t>vicario</a:t>
            </a:r>
            <a:endParaRPr lang="es-MX" sz="1400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sz="1400" dirty="0"/>
              <a:t>Aprendizaje simbólico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1400" dirty="0"/>
              <a:t>Aprendizaje asociativo, por </a:t>
            </a:r>
            <a:r>
              <a:rPr lang="es-MX" sz="1400" dirty="0" err="1"/>
              <a:t>feedback</a:t>
            </a:r>
            <a:r>
              <a:rPr lang="es-MX" sz="1400" dirty="0"/>
              <a:t> interpersonal</a:t>
            </a:r>
            <a:r>
              <a:rPr lang="es-MX" sz="1400" dirty="0" smtClean="0"/>
              <a:t>.</a:t>
            </a:r>
            <a:endParaRPr lang="es-MX" sz="1600" dirty="0" smtClean="0"/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  <a:p>
            <a:r>
              <a:rPr lang="es-MX" dirty="0"/>
              <a:t>Problemas de competencia social</a:t>
            </a:r>
          </a:p>
          <a:p>
            <a:pPr marL="0" indent="0">
              <a:buNone/>
            </a:pPr>
            <a:r>
              <a:rPr lang="es-MX" sz="1400" dirty="0"/>
              <a:t>En todos los grupos escolares </a:t>
            </a:r>
            <a:r>
              <a:rPr lang="es-MX" sz="1400" dirty="0" smtClean="0"/>
              <a:t>infantiles, </a:t>
            </a:r>
            <a:r>
              <a:rPr lang="es-MX" sz="1400" dirty="0"/>
              <a:t>hay </a:t>
            </a:r>
            <a:r>
              <a:rPr lang="es-MX" sz="1400" dirty="0" smtClean="0"/>
              <a:t>algún niño/a </a:t>
            </a:r>
            <a:r>
              <a:rPr lang="es-MX" sz="1400" dirty="0"/>
              <a:t>que experimenta problemas de competencia social, que repercute en sus ajustes cotidianos y en su adaptación. </a:t>
            </a:r>
          </a:p>
          <a:p>
            <a:pPr marL="0" indent="0">
              <a:buNone/>
            </a:pPr>
            <a:r>
              <a:rPr lang="es-MX" sz="1400" dirty="0"/>
              <a:t>Déficits, excesos e inadecuaciones en el repertorio de habilidades sociales del </a:t>
            </a:r>
            <a:r>
              <a:rPr lang="es-MX" sz="1400" dirty="0" smtClean="0"/>
              <a:t>infante. </a:t>
            </a:r>
            <a:r>
              <a:rPr lang="es-MX" sz="1400" dirty="0"/>
              <a:t>D</a:t>
            </a:r>
            <a:r>
              <a:rPr lang="es-MX" sz="1400" dirty="0" smtClean="0"/>
              <a:t>eterminan </a:t>
            </a:r>
            <a:r>
              <a:rPr lang="es-MX" sz="1400" dirty="0"/>
              <a:t>la dirección de su comportamiento, la relación con compañeros y profesores.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483245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94286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/>
              <a:t>Entrenamiento </a:t>
            </a:r>
            <a:r>
              <a:rPr lang="es-MX" sz="2800" dirty="0"/>
              <a:t>en habilidades </a:t>
            </a:r>
            <a:r>
              <a:rPr lang="es-MX" sz="2800" dirty="0" smtClean="0"/>
              <a:t>sociales (EHS)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2223752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Es un procedimiento </a:t>
            </a:r>
            <a:r>
              <a:rPr lang="es-MX" dirty="0" err="1"/>
              <a:t>multicomponente</a:t>
            </a:r>
            <a:r>
              <a:rPr lang="es-MX" dirty="0"/>
              <a:t>, que tiene el objetivo de mejorar la efectividad interpersonal y la calidad de vida; mediante la adquisición o mejoría de las habilidades sociales. </a:t>
            </a:r>
            <a:endParaRPr lang="es-MX" dirty="0" smtClean="0"/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 smtClean="0"/>
              <a:t>Evaluación del </a:t>
            </a:r>
            <a:r>
              <a:rPr lang="es-MX" dirty="0"/>
              <a:t>problema particular del </a:t>
            </a:r>
            <a:r>
              <a:rPr lang="es-MX" dirty="0" smtClean="0"/>
              <a:t>usuario. </a:t>
            </a:r>
          </a:p>
          <a:p>
            <a:pPr algn="just"/>
            <a:r>
              <a:rPr lang="es-MX" dirty="0"/>
              <a:t>U</a:t>
            </a:r>
            <a:r>
              <a:rPr lang="es-MX" dirty="0" smtClean="0"/>
              <a:t>so </a:t>
            </a:r>
            <a:r>
              <a:rPr lang="es-MX" dirty="0"/>
              <a:t>de técnicas derivadas de las teorías del </a:t>
            </a:r>
            <a:r>
              <a:rPr lang="es-MX" dirty="0" smtClean="0"/>
              <a:t>aprendizaje.</a:t>
            </a:r>
          </a:p>
          <a:p>
            <a:pPr algn="just"/>
            <a:r>
              <a:rPr lang="es-MX" dirty="0" smtClean="0"/>
              <a:t>Uso de técnicas </a:t>
            </a:r>
            <a:r>
              <a:rPr lang="es-MX" dirty="0"/>
              <a:t>de reducción de ansiedad, de reestructuración cognitiva y/o de solución de problemas. </a:t>
            </a:r>
            <a:endParaRPr lang="es-MX" dirty="0" smtClean="0"/>
          </a:p>
          <a:p>
            <a:pPr algn="just"/>
            <a:r>
              <a:rPr lang="es-MX" dirty="0" smtClean="0"/>
              <a:t>Plantean </a:t>
            </a:r>
            <a:r>
              <a:rPr lang="es-MX" dirty="0"/>
              <a:t>habilidades objetivo específicas, contemplando variables motoras, cognitivas y emocionales.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30821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GENERALIDADES DE PEHIS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8192" y="1532587"/>
            <a:ext cx="10586433" cy="4971244"/>
          </a:xfrm>
        </p:spPr>
        <p:txBody>
          <a:bodyPr/>
          <a:lstStyle/>
          <a:p>
            <a:r>
              <a:rPr lang="es-MX" dirty="0" smtClean="0"/>
              <a:t>Toma en cuenta:</a:t>
            </a:r>
          </a:p>
          <a:p>
            <a:pPr lvl="1"/>
            <a:r>
              <a:rPr lang="es-MX" sz="1400" dirty="0" smtClean="0"/>
              <a:t>Características, intereses, necesidades y motivaciones.</a:t>
            </a:r>
          </a:p>
          <a:p>
            <a:pPr lvl="1"/>
            <a:r>
              <a:rPr lang="es-MX" sz="1400" dirty="0" smtClean="0"/>
              <a:t>Situaciones, contextos y escenarios sociales relevantes, en la vida escolar, familiar y social. </a:t>
            </a:r>
          </a:p>
          <a:p>
            <a:pPr lvl="1"/>
            <a:r>
              <a:rPr lang="es-MX" sz="1400" dirty="0" smtClean="0"/>
              <a:t>Habilidades y repertorios de conducta necesarios para enfrentarse y desenvolverse de forma competente.</a:t>
            </a:r>
          </a:p>
          <a:p>
            <a:pPr marL="457200" lvl="1" indent="0">
              <a:buNone/>
            </a:pPr>
            <a:endParaRPr lang="es-MX" sz="1400" dirty="0" smtClean="0"/>
          </a:p>
          <a:p>
            <a:r>
              <a:rPr lang="es-MX" dirty="0" smtClean="0"/>
              <a:t>A diferencia de otros programas, en PEHIS se trabaja: </a:t>
            </a:r>
          </a:p>
          <a:p>
            <a:pPr lvl="1"/>
            <a:r>
              <a:rPr lang="es-MX" sz="1400" dirty="0" smtClean="0"/>
              <a:t>Mismo contenido en casa y en escuela. Sencillo, aplicable y viable. </a:t>
            </a:r>
          </a:p>
          <a:p>
            <a:pPr lvl="1"/>
            <a:r>
              <a:rPr lang="es-MX" sz="1400" dirty="0" smtClean="0"/>
              <a:t>En un ambiente natural con un grupo natural.</a:t>
            </a:r>
          </a:p>
          <a:p>
            <a:pPr lvl="1"/>
            <a:r>
              <a:rPr lang="es-MX" sz="1400" dirty="0" smtClean="0"/>
              <a:t>Con profesores, padres, iguales y otros significativos. </a:t>
            </a:r>
          </a:p>
          <a:p>
            <a:pPr lvl="1"/>
            <a:r>
              <a:rPr lang="es-MX" sz="1400" dirty="0" smtClean="0"/>
              <a:t>Con técnicas que facilitan mantenimiento y generalización de lo aprendido.</a:t>
            </a:r>
          </a:p>
          <a:p>
            <a:pPr lvl="1"/>
            <a:r>
              <a:rPr lang="es-MX" sz="1400" dirty="0" smtClean="0"/>
              <a:t>Con contenidos relevantes, significativos y funcionales para los niños y los otros actores sociales involucrados. </a:t>
            </a:r>
          </a:p>
          <a:p>
            <a:pPr lvl="1"/>
            <a:r>
              <a:rPr lang="es-MX" sz="1400" dirty="0"/>
              <a:t>Con variables conductuales, cognitivas y afectivas</a:t>
            </a:r>
            <a:r>
              <a:rPr lang="es-MX" sz="1400" dirty="0" smtClean="0"/>
              <a:t>.</a:t>
            </a:r>
          </a:p>
          <a:p>
            <a:pPr lvl="1"/>
            <a:endParaRPr lang="es-MX" sz="1400" dirty="0" smtClean="0"/>
          </a:p>
          <a:p>
            <a:pPr lvl="1"/>
            <a:endParaRPr lang="es-MX" sz="1400" dirty="0" smtClean="0"/>
          </a:p>
          <a:p>
            <a:pPr lvl="1"/>
            <a:endParaRPr lang="es-MX" sz="1400" dirty="0" smtClean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168988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34837" y="1687133"/>
            <a:ext cx="10252364" cy="4644394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Promover y aumentar la competencia social en niños en edad escolar, con los iguales y los adultos de su entorno social.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OBJETIVOS ESPECÍFICOS, que los niños y niñas…</a:t>
            </a:r>
          </a:p>
          <a:p>
            <a:pPr lvl="1" algn="just"/>
            <a:r>
              <a:rPr lang="es-MX" dirty="0" smtClean="0"/>
              <a:t>Adquieran un repertorio de conductas de interacción básica. </a:t>
            </a:r>
          </a:p>
          <a:p>
            <a:pPr lvl="1" algn="just"/>
            <a:r>
              <a:rPr lang="es-MX" dirty="0" smtClean="0"/>
              <a:t>Desarrollan y mantengan relaciones positivas y satisfactorias con sus iguales.</a:t>
            </a:r>
          </a:p>
          <a:p>
            <a:pPr lvl="1" algn="just"/>
            <a:r>
              <a:rPr lang="es-MX" dirty="0" smtClean="0"/>
              <a:t>Inicien, mantengan y finalicen conversaciones, con otros.</a:t>
            </a:r>
          </a:p>
          <a:p>
            <a:pPr lvl="1" algn="just"/>
            <a:r>
              <a:rPr lang="es-MX" dirty="0" smtClean="0"/>
              <a:t>Sean asertivos y expresen sus emociones, afectos y opiniones, recibiendo las de los demás adecuadamente.</a:t>
            </a:r>
          </a:p>
          <a:p>
            <a:pPr lvl="1" algn="just"/>
            <a:r>
              <a:rPr lang="es-MX" dirty="0" smtClean="0"/>
              <a:t>Solucionen por sí mismos, de modo constructivo y positivo, sus problemas interpersonales.</a:t>
            </a:r>
          </a:p>
          <a:p>
            <a:pPr lvl="1" algn="just"/>
            <a:r>
              <a:rPr lang="es-MX" dirty="0" smtClean="0"/>
              <a:t>Logren una interacción social positiva con adultos de su entorno.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81791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0210" y="621672"/>
            <a:ext cx="8911687" cy="1280890"/>
          </a:xfrm>
        </p:spPr>
        <p:txBody>
          <a:bodyPr/>
          <a:lstStyle/>
          <a:p>
            <a:r>
              <a:rPr lang="es-MX" dirty="0" smtClean="0"/>
              <a:t>CONTENIDOS</a:t>
            </a:r>
            <a:endParaRPr lang="es-MX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26473" y="1717963"/>
            <a:ext cx="11416145" cy="4668982"/>
          </a:xfrm>
          <a:solidFill>
            <a:schemeClr val="bg1"/>
          </a:solidFill>
        </p:spPr>
        <p:txBody>
          <a:bodyPr numCol="3" spcCol="180000">
            <a:normAutofit fontScale="92500" lnSpcReduction="10000"/>
          </a:bodyPr>
          <a:lstStyle/>
          <a:p>
            <a:r>
              <a:rPr lang="es-MX" dirty="0" smtClean="0"/>
              <a:t>Habilidades básicas de interacción social.</a:t>
            </a:r>
          </a:p>
          <a:p>
            <a:pPr marL="457200" lvl="1" indent="0">
              <a:buNone/>
            </a:pPr>
            <a:r>
              <a:rPr lang="es-MX" sz="1400" dirty="0" smtClean="0"/>
              <a:t>1.1 Sonreír y reír.</a:t>
            </a:r>
          </a:p>
          <a:p>
            <a:pPr marL="457200" lvl="1" indent="0">
              <a:buNone/>
            </a:pPr>
            <a:r>
              <a:rPr lang="es-MX" sz="1400" dirty="0" smtClean="0"/>
              <a:t>1.2 Saludar.</a:t>
            </a:r>
          </a:p>
          <a:p>
            <a:pPr marL="457200" lvl="1" indent="0">
              <a:buNone/>
            </a:pPr>
            <a:r>
              <a:rPr lang="es-MX" sz="1400" dirty="0" smtClean="0"/>
              <a:t>1.3 Presentaciones.</a:t>
            </a:r>
          </a:p>
          <a:p>
            <a:pPr marL="457200" lvl="1" indent="0">
              <a:buNone/>
            </a:pPr>
            <a:r>
              <a:rPr lang="es-MX" sz="1400" dirty="0" smtClean="0"/>
              <a:t>1.4 Favores (pedir y hacer favores).</a:t>
            </a:r>
          </a:p>
          <a:p>
            <a:pPr marL="457200" lvl="1" indent="0">
              <a:buNone/>
            </a:pPr>
            <a:r>
              <a:rPr lang="es-MX" sz="1400" dirty="0" smtClean="0"/>
              <a:t>1.5 Cortesía y amabilidad.</a:t>
            </a:r>
          </a:p>
          <a:p>
            <a:r>
              <a:rPr lang="es-MX" dirty="0" smtClean="0"/>
              <a:t>Habilidades para hacer amigos y amigas.</a:t>
            </a:r>
          </a:p>
          <a:p>
            <a:pPr marL="457200" lvl="1" indent="0">
              <a:buNone/>
            </a:pPr>
            <a:r>
              <a:rPr lang="es-MX" sz="1400" dirty="0" smtClean="0"/>
              <a:t>2.1 Reforzar a otros.</a:t>
            </a:r>
          </a:p>
          <a:p>
            <a:pPr marL="457200" lvl="1" indent="0">
              <a:buNone/>
            </a:pPr>
            <a:r>
              <a:rPr lang="es-MX" sz="1400" dirty="0" smtClean="0"/>
              <a:t>2.2 Iniciaciones sociales.</a:t>
            </a:r>
          </a:p>
          <a:p>
            <a:pPr marL="457200" lvl="1" indent="0">
              <a:buNone/>
            </a:pPr>
            <a:r>
              <a:rPr lang="es-MX" sz="1400" dirty="0" smtClean="0"/>
              <a:t>2.3 Unirse al juego con otros.</a:t>
            </a:r>
          </a:p>
          <a:p>
            <a:pPr marL="457200" lvl="1" indent="0">
              <a:buNone/>
            </a:pPr>
            <a:r>
              <a:rPr lang="es-MX" sz="1400" dirty="0" smtClean="0"/>
              <a:t>2.4 Ayuda  (pedir y prestar ayuda).</a:t>
            </a:r>
          </a:p>
          <a:p>
            <a:pPr marL="457200" lvl="1" indent="0">
              <a:buNone/>
            </a:pPr>
            <a:r>
              <a:rPr lang="es-MX" sz="1400" dirty="0" smtClean="0"/>
              <a:t>2.5 Cooperar y compartir.</a:t>
            </a:r>
          </a:p>
          <a:p>
            <a:pPr marL="457200" lvl="1" indent="0">
              <a:buNone/>
            </a:pPr>
            <a:endParaRPr lang="es-MX" sz="1400" dirty="0" smtClean="0"/>
          </a:p>
          <a:p>
            <a:r>
              <a:rPr lang="es-MX" dirty="0" smtClean="0"/>
              <a:t>Habilidades conversacionales.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sz="1400" dirty="0" smtClean="0"/>
              <a:t>3.1 Iniciar conversaciones.</a:t>
            </a:r>
          </a:p>
          <a:p>
            <a:pPr marL="0" indent="0">
              <a:buNone/>
            </a:pPr>
            <a:r>
              <a:rPr lang="es-MX" sz="1400" dirty="0"/>
              <a:t>	</a:t>
            </a:r>
            <a:r>
              <a:rPr lang="es-MX" sz="1400" dirty="0" smtClean="0"/>
              <a:t>3.2 Mantener conversaciones.</a:t>
            </a:r>
          </a:p>
          <a:p>
            <a:pPr marL="0" indent="0">
              <a:buNone/>
            </a:pPr>
            <a:r>
              <a:rPr lang="es-MX" sz="1400" dirty="0"/>
              <a:t>	</a:t>
            </a:r>
            <a:r>
              <a:rPr lang="es-MX" sz="1400" dirty="0" smtClean="0"/>
              <a:t>3.3 Terminar conversaciones.</a:t>
            </a:r>
          </a:p>
          <a:p>
            <a:pPr marL="0" indent="0">
              <a:buNone/>
            </a:pPr>
            <a:r>
              <a:rPr lang="es-MX" sz="1400" dirty="0"/>
              <a:t>	</a:t>
            </a:r>
            <a:r>
              <a:rPr lang="es-MX" sz="1400" dirty="0" smtClean="0"/>
              <a:t>3.4 Unirse a conversación de otros.</a:t>
            </a:r>
          </a:p>
          <a:p>
            <a:pPr marL="0" indent="0">
              <a:buNone/>
            </a:pPr>
            <a:r>
              <a:rPr lang="es-MX" sz="1400" dirty="0"/>
              <a:t>	</a:t>
            </a:r>
            <a:r>
              <a:rPr lang="es-MX" sz="1400" dirty="0" smtClean="0"/>
              <a:t>3.5 Conversaciones de grupo.</a:t>
            </a:r>
            <a:endParaRPr lang="es-MX" dirty="0" smtClean="0"/>
          </a:p>
          <a:p>
            <a:r>
              <a:rPr lang="es-MX" dirty="0" smtClean="0"/>
              <a:t>Habilidades relacionadas con sentimientos, emociones y opiniones.</a:t>
            </a:r>
          </a:p>
          <a:p>
            <a:pPr marL="457200" lvl="1" indent="0">
              <a:buNone/>
            </a:pPr>
            <a:r>
              <a:rPr lang="es-MX" sz="1400" dirty="0" smtClean="0"/>
              <a:t>4.1 Autoafirmaciones positivas.</a:t>
            </a:r>
          </a:p>
          <a:p>
            <a:pPr marL="457200" lvl="1" indent="0">
              <a:buNone/>
            </a:pPr>
            <a:r>
              <a:rPr lang="es-MX" sz="1400" dirty="0" smtClean="0"/>
              <a:t>4.2 Expresar emociones.</a:t>
            </a:r>
          </a:p>
          <a:p>
            <a:pPr marL="457200" lvl="1" indent="0">
              <a:buNone/>
            </a:pPr>
            <a:r>
              <a:rPr lang="es-MX" sz="1400" dirty="0" smtClean="0"/>
              <a:t>4.3 Recibir emociones.</a:t>
            </a:r>
          </a:p>
          <a:p>
            <a:pPr marL="457200" lvl="1" indent="0">
              <a:buNone/>
            </a:pPr>
            <a:r>
              <a:rPr lang="es-MX" sz="1400" dirty="0" smtClean="0"/>
              <a:t>4.4 Defender los propios derechos.</a:t>
            </a:r>
          </a:p>
          <a:p>
            <a:pPr marL="457200" lvl="1" indent="0">
              <a:buNone/>
            </a:pPr>
            <a:r>
              <a:rPr lang="es-MX" sz="1400" dirty="0" smtClean="0"/>
              <a:t>4.5 Defender las propias opiniones.</a:t>
            </a:r>
          </a:p>
          <a:p>
            <a:pPr marL="457200" lvl="1" indent="0">
              <a:buNone/>
            </a:pPr>
            <a:endParaRPr lang="es-MX" sz="1400" dirty="0" smtClean="0"/>
          </a:p>
          <a:p>
            <a:r>
              <a:rPr lang="es-MX" dirty="0" smtClean="0"/>
              <a:t>Habilidades de solución de problemas interpersonales.</a:t>
            </a:r>
          </a:p>
          <a:p>
            <a:pPr marL="457200" lvl="1" indent="0">
              <a:buNone/>
            </a:pPr>
            <a:r>
              <a:rPr lang="es-MX" sz="1400" dirty="0" smtClean="0"/>
              <a:t>5.1 Identificar problema interpersonal.</a:t>
            </a:r>
          </a:p>
          <a:p>
            <a:pPr marL="457200" lvl="1" indent="0">
              <a:buNone/>
            </a:pPr>
            <a:r>
              <a:rPr lang="es-MX" sz="1400" dirty="0" smtClean="0"/>
              <a:t>5.2 Buscar soluciones.</a:t>
            </a:r>
          </a:p>
          <a:p>
            <a:pPr marL="457200" lvl="1" indent="0">
              <a:buNone/>
            </a:pPr>
            <a:r>
              <a:rPr lang="es-MX" sz="1400" dirty="0" smtClean="0"/>
              <a:t>5.3 Anticipar consecuencias.</a:t>
            </a:r>
          </a:p>
          <a:p>
            <a:pPr marL="457200" lvl="1" indent="0">
              <a:buNone/>
            </a:pPr>
            <a:r>
              <a:rPr lang="es-MX" sz="1400" dirty="0" smtClean="0"/>
              <a:t>5.4 Elegir una solución.</a:t>
            </a:r>
          </a:p>
          <a:p>
            <a:pPr marL="457200" lvl="1" indent="0">
              <a:buNone/>
            </a:pPr>
            <a:r>
              <a:rPr lang="es-MX" sz="1400" dirty="0" smtClean="0"/>
              <a:t>5.5 Probar una solución.</a:t>
            </a:r>
          </a:p>
          <a:p>
            <a:r>
              <a:rPr lang="es-MX" dirty="0" smtClean="0"/>
              <a:t>Habilidades para relacionarse con los adultos. </a:t>
            </a:r>
          </a:p>
          <a:p>
            <a:pPr marL="457200" lvl="1" indent="0">
              <a:buNone/>
            </a:pPr>
            <a:r>
              <a:rPr lang="es-MX" sz="1400" dirty="0" smtClean="0"/>
              <a:t>6.1 Cortesía con el adulto.</a:t>
            </a:r>
          </a:p>
          <a:p>
            <a:pPr marL="457200" lvl="1" indent="0">
              <a:buNone/>
            </a:pPr>
            <a:r>
              <a:rPr lang="es-MX" sz="1400" dirty="0" smtClean="0"/>
              <a:t>6.2 Refuerzo al adulto.</a:t>
            </a:r>
          </a:p>
          <a:p>
            <a:pPr marL="457200" lvl="1" indent="0">
              <a:buNone/>
            </a:pPr>
            <a:r>
              <a:rPr lang="es-MX" sz="1400" dirty="0" smtClean="0"/>
              <a:t>6.3 Conversar con el adulto.</a:t>
            </a:r>
          </a:p>
          <a:p>
            <a:pPr marL="457200" lvl="1" indent="0">
              <a:buNone/>
            </a:pPr>
            <a:r>
              <a:rPr lang="es-MX" sz="1400" dirty="0" smtClean="0"/>
              <a:t>6.4 Peticiones al adulto.</a:t>
            </a:r>
          </a:p>
          <a:p>
            <a:pPr marL="457200" lvl="1" indent="0">
              <a:buNone/>
            </a:pPr>
            <a:r>
              <a:rPr lang="es-MX" sz="1400" dirty="0" smtClean="0"/>
              <a:t>6.5. Solucionar problemas con adultos.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xmlns="" val="368320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TÉCNICAS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06073" y="1751527"/>
            <a:ext cx="9598539" cy="4391695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Compañeros tutores.</a:t>
            </a:r>
          </a:p>
          <a:p>
            <a:pPr lvl="1"/>
            <a:r>
              <a:rPr lang="es-MX" dirty="0" smtClean="0"/>
              <a:t>Los </a:t>
            </a:r>
            <a:r>
              <a:rPr lang="es-MX" dirty="0"/>
              <a:t>iguales </a:t>
            </a:r>
            <a:r>
              <a:rPr lang="es-MX" dirty="0" smtClean="0"/>
              <a:t>fungen como </a:t>
            </a:r>
            <a:r>
              <a:rPr lang="es-MX" dirty="0"/>
              <a:t>agentes de enseñanza de las conductas de relaciones interpersonales. </a:t>
            </a:r>
            <a:r>
              <a:rPr lang="es-MX" dirty="0" smtClean="0"/>
              <a:t>Asumen distintos roles: modelo, observador, tutor.</a:t>
            </a:r>
          </a:p>
          <a:p>
            <a:pPr marL="457200" lvl="1" indent="0">
              <a:buNone/>
            </a:pPr>
            <a:endParaRPr lang="es-MX" dirty="0" smtClean="0"/>
          </a:p>
          <a:p>
            <a:r>
              <a:rPr lang="es-MX" dirty="0" smtClean="0"/>
              <a:t>Entrenamiento </a:t>
            </a:r>
            <a:r>
              <a:rPr lang="es-MX" dirty="0" err="1" smtClean="0"/>
              <a:t>autoinstruccional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Verbalizaciones hacia uno mismo para afrontar paso a paso diferentes tareas y problemas interpersonales. Los niños dirigen su actuación mediante </a:t>
            </a:r>
            <a:r>
              <a:rPr lang="es-MX" dirty="0" err="1" smtClean="0"/>
              <a:t>autoinstrucciones</a:t>
            </a:r>
            <a:r>
              <a:rPr lang="es-MX" dirty="0" smtClean="0"/>
              <a:t>, con las cuales aprenden a planificar y a regular su conducta.</a:t>
            </a:r>
          </a:p>
          <a:p>
            <a:pPr lvl="1"/>
            <a:r>
              <a:rPr lang="es-MX" dirty="0" smtClean="0"/>
              <a:t>Fases: identificación de problema, modelado e instrucciones de un agente externo, repetición y </a:t>
            </a:r>
            <a:r>
              <a:rPr lang="es-MX" dirty="0" err="1" smtClean="0"/>
              <a:t>autoinstrucciones</a:t>
            </a:r>
            <a:r>
              <a:rPr lang="es-MX" dirty="0" smtClean="0"/>
              <a:t> en voz alta, voz baja y encubiertas, autoevaluación, autocorrección y </a:t>
            </a:r>
            <a:r>
              <a:rPr lang="es-MX" dirty="0" err="1" smtClean="0"/>
              <a:t>autorefuerzo</a:t>
            </a:r>
            <a:r>
              <a:rPr lang="es-MX" dirty="0" smtClean="0"/>
              <a:t>. </a:t>
            </a:r>
          </a:p>
          <a:p>
            <a:pPr lvl="1"/>
            <a:endParaRPr lang="es-MX" dirty="0" smtClean="0"/>
          </a:p>
          <a:p>
            <a:r>
              <a:rPr lang="es-MX" dirty="0" smtClean="0"/>
              <a:t>Instrucción verbal.</a:t>
            </a:r>
          </a:p>
          <a:p>
            <a:pPr lvl="1"/>
            <a:r>
              <a:rPr lang="es-MX" dirty="0"/>
              <a:t>Descripciones, ejemplos, peticiones, preguntas e incitaciones respecto a la </a:t>
            </a:r>
            <a:r>
              <a:rPr lang="es-MX" dirty="0" smtClean="0"/>
              <a:t>habilidad; a </a:t>
            </a:r>
            <a:r>
              <a:rPr lang="es-MX" dirty="0"/>
              <a:t>través del dialogo, discusión o puesta en común. 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3709814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</TotalTime>
  <Words>1299</Words>
  <Application>Microsoft Office PowerPoint</Application>
  <PresentationFormat>Custom</PresentationFormat>
  <Paragraphs>157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Espiral</vt:lpstr>
      <vt:lpstr>PROGRAMA DE ENSEÑANZA DE HABILIDADES DE INTERACCIÓN SOCIAL (PEHIS) </vt:lpstr>
      <vt:lpstr>¿QUÉ ES PEHIS?</vt:lpstr>
      <vt:lpstr>MARCO CONCEPTUAL</vt:lpstr>
      <vt:lpstr>Slide 4</vt:lpstr>
      <vt:lpstr>Entrenamiento en habilidades sociales (EHS)</vt:lpstr>
      <vt:lpstr>GENERALIDADES DE PEHIS</vt:lpstr>
      <vt:lpstr>OBJETIVOS</vt:lpstr>
      <vt:lpstr>CONTENIDOS</vt:lpstr>
      <vt:lpstr>TÉCNICAS</vt:lpstr>
      <vt:lpstr>TÉCNICAS</vt:lpstr>
      <vt:lpstr>TÉCNICAS</vt:lpstr>
      <vt:lpstr>FICHAS DE ENSEÑANZA</vt:lpstr>
      <vt:lpstr>PROCEDIMIENTO DE ENSEÑANZA - ESCUELA</vt:lpstr>
      <vt:lpstr>ESTRUCTURA DE SESIÓN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ENSEÑANZA DE HABILIDADES DE INTERACCIÓN SOCIAL</dc:title>
  <dc:creator>PERSONAL</dc:creator>
  <cp:lastModifiedBy>admin</cp:lastModifiedBy>
  <cp:revision>27</cp:revision>
  <dcterms:created xsi:type="dcterms:W3CDTF">2018-03-12T06:26:46Z</dcterms:created>
  <dcterms:modified xsi:type="dcterms:W3CDTF">2018-05-21T01:44:09Z</dcterms:modified>
</cp:coreProperties>
</file>