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7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3011" autoAdjust="0"/>
  </p:normalViewPr>
  <p:slideViewPr>
    <p:cSldViewPr snapToGrid="0" showGuides="1">
      <p:cViewPr>
        <p:scale>
          <a:sx n="60" d="100"/>
          <a:sy n="60" d="100"/>
        </p:scale>
        <p:origin x="-1050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15/05/2017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15/05/2017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Compulsión.</a:t>
            </a:r>
            <a:r>
              <a:rPr lang="es-MX" baseline="0" dirty="0" smtClean="0"/>
              <a:t> </a:t>
            </a:r>
            <a:r>
              <a:rPr lang="es-MX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Impulso o deseo intenso o vehemente de hacer una cosa.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34A2FF8-4559-4149-8B79-D85ED6F0B853}" type="datetime1">
              <a:rPr lang="es-ES" smtClean="0"/>
              <a:pPr/>
              <a:t>15/05/2017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9FE88BC-BA9C-41DB-8175-8FC1D1B95355}" type="datetime1">
              <a:rPr lang="es-ES" smtClean="0"/>
              <a:pPr/>
              <a:t>15/05/2017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7776A268-E945-41BF-9F85-D7A3B8400346}" type="datetime1">
              <a:rPr lang="es-ES" smtClean="0"/>
              <a:pPr/>
              <a:t>15/05/2017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CEC05348-D021-422A-8D9F-89EEB8C0F442}" type="datetime1">
              <a:rPr lang="es-ES" smtClean="0"/>
              <a:pPr/>
              <a:t>15/05/2017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15/05/2017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 smtClean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  <a:endParaRPr lang="es-ES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15/05/2017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15/05/2017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B79CF11-FD05-4F88-8EC3-5D4F176B79FC}" type="datetime1">
              <a:rPr lang="es-ES" smtClean="0"/>
              <a:pPr/>
              <a:t>15/05/2017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FEAFC309-1B63-44A4-A9FC-29FA1501E26B}" type="datetime1">
              <a:rPr lang="es-ES" smtClean="0"/>
              <a:pPr/>
              <a:t>15/05/2017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15/05/2017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146D9C0-42AF-411F-B87E-5CF0AD6A3E2D}" type="datetime1">
              <a:rPr lang="es-ES" smtClean="0"/>
              <a:pPr/>
              <a:t>15/05/2017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15/05/2017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‹#›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ediatrasandalucia.org/Docs/TDAH/1_11_TDAH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es-ES" dirty="0" smtClean="0"/>
              <a:t>Tics y Síndrome de Tourette</a:t>
            </a: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2000" dirty="0" smtClean="0">
                <a:solidFill>
                  <a:schemeClr val="tx2"/>
                </a:solidFill>
              </a:rPr>
              <a:t>Presenta: Edith González Velázquez</a:t>
            </a:r>
            <a:endParaRPr lang="es-ES" sz="2000" dirty="0">
              <a:solidFill>
                <a:schemeClr val="tx2"/>
              </a:solidFill>
            </a:endParaRPr>
          </a:p>
        </p:txBody>
      </p:sp>
      <p:pic>
        <p:nvPicPr>
          <p:cNvPr id="24578" name="Picture 2" descr="Imagen relacionad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44519" t="7723" r="3574" b="43827"/>
          <a:stretch>
            <a:fillRect/>
          </a:stretch>
        </p:blipFill>
        <p:spPr bwMode="auto">
          <a:xfrm>
            <a:off x="6925455" y="2038661"/>
            <a:ext cx="4582940" cy="3207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4900" y="472440"/>
            <a:ext cx="9980682" cy="700722"/>
          </a:xfrm>
        </p:spPr>
        <p:txBody>
          <a:bodyPr/>
          <a:lstStyle/>
          <a:p>
            <a:pPr algn="ctr"/>
            <a:r>
              <a:rPr lang="es-MX" sz="3600" dirty="0" smtClean="0"/>
              <a:t>Tratamiento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04900" y="3581400"/>
            <a:ext cx="4384548" cy="2590800"/>
          </a:xfr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chemeClr val="tx1">
                    <a:lumMod val="50000"/>
                  </a:schemeClr>
                </a:solidFill>
              </a:rPr>
              <a:t>Se debe determinar: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50000"/>
                  </a:schemeClr>
                </a:solidFill>
              </a:rPr>
              <a:t>Los trastornos asociados (ansiedad, trastornos de la personalidad, depresión, TOC o TDAH).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50000"/>
                  </a:schemeClr>
                </a:solidFill>
              </a:rPr>
              <a:t> Evaluar su gravedad basada en la repercusión en la vida del individuo.</a:t>
            </a:r>
            <a:endParaRPr lang="es-MX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3010" name="Picture 2" descr="Resultado de imagen para sindrome de tourette y trastornos asoci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547" y="1569720"/>
            <a:ext cx="4579580" cy="46024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Tratamiento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4900" y="4160520"/>
            <a:ext cx="9982200" cy="2011680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Cuando los tics interfieren con la calidad de vida de los pacientes y las terapias educacionales no han sido efectivas, puede ser necesario el tratamiento farmacológico. </a:t>
            </a:r>
          </a:p>
          <a:p>
            <a:pPr>
              <a:buNone/>
            </a:pP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Es importante conocer que el objetivo del tratamiento no es eliminar los tics, ninguno es totalmente efectivo. El objetivo es mejorar la vida social, familiar y emocional de los pacientes.</a:t>
            </a:r>
          </a:p>
          <a:p>
            <a:pPr>
              <a:buNone/>
            </a:pPr>
            <a:endParaRPr lang="es-MX" dirty="0">
              <a:solidFill>
                <a:schemeClr val="tx1">
                  <a:lumMod val="50000"/>
                </a:schemeClr>
              </a:solidFill>
              <a:latin typeface="Leelawadee UI" pitchFamily="34" charset="-34"/>
              <a:cs typeface="Leelawadee UI" pitchFamily="34" charset="-34"/>
            </a:endParaRPr>
          </a:p>
        </p:txBody>
      </p:sp>
      <p:pic>
        <p:nvPicPr>
          <p:cNvPr id="50178" name="Picture 2" descr="Resultado de imagen para tratamiento farmacolog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015" y="1933338"/>
            <a:ext cx="3867785" cy="15867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Vídeo. </a:t>
            </a:r>
            <a:r>
              <a:rPr lang="es-MX" dirty="0" err="1" smtClean="0"/>
              <a:t>Tourette’s</a:t>
            </a:r>
            <a:r>
              <a:rPr lang="es-MX" dirty="0" smtClean="0"/>
              <a:t> </a:t>
            </a:r>
            <a:r>
              <a:rPr lang="es-MX" dirty="0" err="1" smtClean="0"/>
              <a:t>syndrome</a:t>
            </a:r>
            <a:r>
              <a:rPr lang="es-MX" dirty="0" smtClean="0"/>
              <a:t>– </a:t>
            </a:r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doesn’t</a:t>
            </a:r>
            <a:r>
              <a:rPr lang="es-MX" dirty="0" smtClean="0"/>
              <a:t> define me.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https://www.youtube.com/watch?v=_jmTlQld2Z8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36430" y="1820917"/>
            <a:ext cx="9982200" cy="4572000"/>
          </a:xfrm>
        </p:spPr>
        <p:txBody>
          <a:bodyPr/>
          <a:lstStyle/>
          <a:p>
            <a:r>
              <a:rPr lang="es-MX" dirty="0" smtClean="0"/>
              <a:t>B. </a:t>
            </a:r>
            <a:r>
              <a:rPr lang="es-MX" dirty="0" err="1" smtClean="0"/>
              <a:t>Tijero</a:t>
            </a:r>
            <a:r>
              <a:rPr lang="es-MX" dirty="0" smtClean="0"/>
              <a:t>-Merino, J.C. Gómez-Esteban, J.J. </a:t>
            </a:r>
            <a:r>
              <a:rPr lang="es-MX" dirty="0" err="1" smtClean="0"/>
              <a:t>Zarranz</a:t>
            </a:r>
            <a:r>
              <a:rPr lang="es-MX" dirty="0" smtClean="0"/>
              <a:t> (2009) Tics y síndrome de Gilles de la Tourette. Revista </a:t>
            </a:r>
            <a:r>
              <a:rPr lang="es-MX" dirty="0" err="1" smtClean="0"/>
              <a:t>neurol</a:t>
            </a:r>
            <a:r>
              <a:rPr lang="es-MX" dirty="0" smtClean="0"/>
              <a:t>. </a:t>
            </a:r>
            <a:r>
              <a:rPr lang="es-MX" dirty="0" smtClean="0">
                <a:hlinkClick r:id="rId2"/>
              </a:rPr>
              <a:t>http://pediatrasandalucia.org/Docs/TDAH/1_11_TDAH.pdf</a:t>
            </a:r>
            <a:endParaRPr lang="es-MX" dirty="0" smtClean="0"/>
          </a:p>
          <a:p>
            <a:r>
              <a:rPr lang="en-US" dirty="0" smtClean="0"/>
              <a:t>National Institute of Neurological Disorders and Stroke. (2012) </a:t>
            </a:r>
            <a:r>
              <a:rPr lang="en-US" dirty="0" err="1" smtClean="0"/>
              <a:t>Síndrome</a:t>
            </a:r>
            <a:r>
              <a:rPr lang="en-US" dirty="0" smtClean="0"/>
              <a:t> de Tourette. https://espanol.ninds.nih.gov/trastornos/sindrome_de_tourette.htm  </a:t>
            </a:r>
          </a:p>
          <a:p>
            <a:r>
              <a:rPr lang="es-MX" dirty="0" err="1" smtClean="0"/>
              <a:t>Tourette’s</a:t>
            </a:r>
            <a:r>
              <a:rPr lang="es-MX" dirty="0" smtClean="0"/>
              <a:t> </a:t>
            </a:r>
            <a:r>
              <a:rPr lang="es-MX" dirty="0" err="1" smtClean="0"/>
              <a:t>syndrome</a:t>
            </a:r>
            <a:r>
              <a:rPr lang="es-MX" dirty="0" smtClean="0"/>
              <a:t>– </a:t>
            </a:r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doesn’t</a:t>
            </a:r>
            <a:r>
              <a:rPr lang="es-MX" dirty="0" smtClean="0"/>
              <a:t> define me. Ted </a:t>
            </a:r>
            <a:r>
              <a:rPr lang="es-MX" dirty="0" err="1" smtClean="0"/>
              <a:t>talks</a:t>
            </a:r>
            <a:r>
              <a:rPr lang="es-MX" dirty="0" smtClean="0"/>
              <a:t>. https://www.youtube.com/watch?v=_jmTlQld2Z8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4361" y="299802"/>
            <a:ext cx="10111221" cy="873359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/>
              <a:t>¿Qué son los tics? </a:t>
            </a:r>
            <a:endParaRPr lang="es-MX" sz="40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04900" y="1753848"/>
            <a:ext cx="4891166" cy="4418351"/>
          </a:xfrm>
        </p:spPr>
        <p:txBody>
          <a:bodyPr/>
          <a:lstStyle/>
          <a:p>
            <a:r>
              <a:rPr lang="es-MX" sz="24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Los tics son movimientos rápidos, precedidos de una sensación mental o corporal que impulsa la persona a realizar el movimiento.</a:t>
            </a:r>
          </a:p>
          <a:p>
            <a:r>
              <a:rPr lang="es-MX" sz="24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Se utiliza tanto para:</a:t>
            </a:r>
          </a:p>
          <a:p>
            <a:pPr lvl="1"/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 Designar un signo clínico </a:t>
            </a:r>
          </a:p>
          <a:p>
            <a:pPr lvl="1"/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Un trastorno del movimiento.</a:t>
            </a:r>
          </a:p>
          <a:p>
            <a:endParaRPr lang="es-MX" dirty="0">
              <a:solidFill>
                <a:schemeClr val="tx2"/>
              </a:solidFill>
            </a:endParaRPr>
          </a:p>
        </p:txBody>
      </p:sp>
      <p:pic>
        <p:nvPicPr>
          <p:cNvPr id="4198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088" y="2019409"/>
            <a:ext cx="5958331" cy="3640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Vídeo. Película: frente a la clase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https://www.youtube.com/watch?v=SiacHMffvFw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Síndrome de Gilles Tourette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594860" cy="4495800"/>
          </a:xfr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Es el  trastorno más frecuente por tics, en la edad pediátrica. </a:t>
            </a:r>
          </a:p>
          <a:p>
            <a:r>
              <a:rPr lang="es-MX" sz="20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George Gilles de la Tourette (1857-1904), fue un neurólogo francés. Médico de Jean-Martin Charcot, quien también fue su mentor.</a:t>
            </a:r>
          </a:p>
          <a:p>
            <a:r>
              <a:rPr lang="es-MX" sz="20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En el siglo XIX, Gilles de la Tourette describió el cuadro clínico en nueve pacientes que tenían tics motores y fónicos, lo llamó "</a:t>
            </a:r>
            <a:r>
              <a:rPr lang="es-MX" sz="2000" i="1" dirty="0" err="1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Maladie</a:t>
            </a:r>
            <a:r>
              <a:rPr lang="es-MX" sz="2000" i="1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 des tics</a:t>
            </a:r>
            <a:r>
              <a:rPr lang="es-MX" sz="20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“, posteriormente  Charcot le da su nombre en su honor. </a:t>
            </a:r>
            <a:endParaRPr lang="es-MX" sz="2000" dirty="0">
              <a:solidFill>
                <a:schemeClr val="tx2"/>
              </a:solidFill>
              <a:latin typeface="Leelawadee UI" pitchFamily="34" charset="-34"/>
              <a:cs typeface="Leelawadee UI" pitchFamily="34" charset="-34"/>
            </a:endParaRPr>
          </a:p>
        </p:txBody>
      </p:sp>
      <p:pic>
        <p:nvPicPr>
          <p:cNvPr id="40964" name="Picture 4" descr="Resultado de imagen para gilles de la tour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840" y="1370361"/>
            <a:ext cx="4069079" cy="48672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Síndrome de Tourette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28700" y="2148841"/>
            <a:ext cx="4914900" cy="3078479"/>
          </a:xfrm>
        </p:spPr>
        <p:txBody>
          <a:bodyPr>
            <a:noAutofit/>
          </a:bodyPr>
          <a:lstStyle/>
          <a:p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Tanto Gilles como Charcot consideraron los tics y el síndrome de Tourette (SGT) como una enfermedad heredo degenerativa progresiva y diferenciada de la histeria. </a:t>
            </a:r>
          </a:p>
          <a:p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Desde los años sesenta, con la introducción del </a:t>
            </a:r>
            <a:r>
              <a:rPr lang="es-MX" sz="1800" i="1" dirty="0" err="1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haloperidol</a:t>
            </a:r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  y la respuesta de los tics a este fármaco, la descripción de formas secundarias a encefalitis y traumatismos, y la de formas hereditarias, llevó a afirmar </a:t>
            </a:r>
            <a:r>
              <a:rPr lang="es-MX" sz="1800" i="1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su base orgánica</a:t>
            </a:r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.</a:t>
            </a:r>
            <a:endParaRPr lang="es-MX" sz="1800" dirty="0">
              <a:solidFill>
                <a:schemeClr val="tx2"/>
              </a:solidFill>
              <a:latin typeface="Leelawadee UI" pitchFamily="34" charset="-34"/>
              <a:cs typeface="Leelawadee UI" pitchFamily="34" charset="-34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2040" y="5821680"/>
            <a:ext cx="9974580" cy="7467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sz="1500" dirty="0" smtClean="0">
                <a:latin typeface="Leelawadee UI" pitchFamily="34" charset="-34"/>
                <a:cs typeface="Leelawadee UI" pitchFamily="34" charset="-34"/>
              </a:rPr>
              <a:t>*</a:t>
            </a:r>
            <a:r>
              <a:rPr lang="es-MX" sz="15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Es un fármaco </a:t>
            </a:r>
            <a:r>
              <a:rPr lang="es-MX" sz="1500" dirty="0" err="1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antipsicótico</a:t>
            </a:r>
            <a:r>
              <a:rPr lang="es-MX" sz="15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 convencional, neuroléptico. Se trata de uno de los primeros medicamentos que se usaron en el siglo XX para el tratamiento de enfermedades mentales.</a:t>
            </a:r>
          </a:p>
          <a:p>
            <a:pPr>
              <a:buNone/>
            </a:pPr>
            <a:r>
              <a:rPr lang="es-MX" sz="15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*Una mala regulación de un neurotransmisor llamado dopamina en regiones cerebrales tales como el lóbulo frontal y los ganglios de la base</a:t>
            </a:r>
          </a:p>
        </p:txBody>
      </p:sp>
      <p:pic>
        <p:nvPicPr>
          <p:cNvPr id="49154" name="Picture 2" descr="Resultado de imagen para sindrome de tourette cereb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255" y="2712720"/>
            <a:ext cx="5033786" cy="1952308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>
            <a:off x="1127760" y="5394961"/>
            <a:ext cx="10094422" cy="4393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4900" y="335280"/>
            <a:ext cx="9980682" cy="837882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Clasificación de tics.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>
                <a:solidFill>
                  <a:schemeClr val="accent1"/>
                </a:solidFill>
                <a:latin typeface="Leelawadee UI" pitchFamily="34" charset="-34"/>
                <a:cs typeface="Leelawadee UI" pitchFamily="34" charset="-34"/>
              </a:rPr>
              <a:t>Tics como síntoma</a:t>
            </a:r>
          </a:p>
          <a:p>
            <a:pPr>
              <a:buNone/>
            </a:pPr>
            <a:r>
              <a:rPr lang="es-MX" sz="24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Simples.</a:t>
            </a:r>
          </a:p>
          <a:p>
            <a:pPr marL="514350" indent="-514350">
              <a:buFont typeface="+mj-lt"/>
              <a:buAutoNum type="romanUcPeriod"/>
            </a:pPr>
            <a:r>
              <a:rPr lang="es-MX" sz="24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Motores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Clónicos: parpadeo, inspirar, esnifar, aclarar la garganta.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Tónicos: elevar el hombro, cerrar párpados unos segundos.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s-MX" sz="1800" dirty="0" err="1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Distónico</a:t>
            </a:r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: extensión del cuello, contractura de la cara.</a:t>
            </a:r>
            <a:endParaRPr lang="es-MX" sz="1800" dirty="0">
              <a:solidFill>
                <a:schemeClr val="tx2"/>
              </a:solidFill>
              <a:latin typeface="Leelawadee UI" pitchFamily="34" charset="-34"/>
              <a:cs typeface="Leelawadee UI" pitchFamily="34" charset="-34"/>
            </a:endParaRPr>
          </a:p>
        </p:txBody>
      </p:sp>
      <p:pic>
        <p:nvPicPr>
          <p:cNvPr id="48130" name="Picture 2" descr="Resultado de imagen para tics voc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575" y="1748545"/>
            <a:ext cx="3990756" cy="43708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4900" y="396240"/>
            <a:ext cx="9980682" cy="776922"/>
          </a:xfrm>
        </p:spPr>
        <p:txBody>
          <a:bodyPr/>
          <a:lstStyle/>
          <a:p>
            <a:pPr algn="ctr"/>
            <a:r>
              <a:rPr lang="es-MX" dirty="0" smtClean="0"/>
              <a:t>Clasificación de tics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8680" y="1600200"/>
            <a:ext cx="10218420" cy="4571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Tics como síntoma.</a:t>
            </a:r>
          </a:p>
          <a:p>
            <a:pPr>
              <a:buNone/>
            </a:pPr>
            <a:r>
              <a:rPr lang="es-MX" sz="24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Simples.</a:t>
            </a:r>
          </a:p>
          <a:p>
            <a:pPr marL="514350" indent="-514350">
              <a:buAutoNum type="romanUcPeriod" startAt="2"/>
            </a:pPr>
            <a:r>
              <a:rPr lang="es-MX" sz="24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Fónicos.</a:t>
            </a:r>
          </a:p>
          <a:p>
            <a:pPr marL="971550" lvl="1" indent="-514350">
              <a:buAutoNum type="romanUcPeriod" startAt="2"/>
            </a:pPr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Complejos.  Secuencia de movimientos que puede englobar diferentes partes del cuerpo como: agitar las piernas, tocar una pared, tocarse la nariz y carraspear. Estos tics pueden ser difíciles de diferenciar en una compulsión. </a:t>
            </a:r>
          </a:p>
          <a:p>
            <a:pPr marL="971550" lvl="1" indent="-514350">
              <a:buNone/>
            </a:pPr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Se diferencian por: su naturaleza estereotipada, la sensación premonitoria del tic y la ausencia de pensamientos obsesivos del TOC. </a:t>
            </a:r>
          </a:p>
          <a:p>
            <a:pPr marL="971550" lvl="1" indent="-514350">
              <a:buAutoNum type="romanUcPeriod" startAt="2"/>
            </a:pPr>
            <a:r>
              <a:rPr lang="es-MX" sz="1800" dirty="0" smtClean="0">
                <a:solidFill>
                  <a:schemeClr val="tx2"/>
                </a:solidFill>
                <a:latin typeface="Leelawadee UI" pitchFamily="34" charset="-34"/>
                <a:cs typeface="Leelawadee UI" pitchFamily="34" charset="-34"/>
              </a:rPr>
              <a:t>Sensitivos. Sensación repetitiva y estereotipada sin movimiento. </a:t>
            </a:r>
          </a:p>
          <a:p>
            <a:pPr>
              <a:buNone/>
            </a:pPr>
            <a:endParaRPr lang="es-MX" sz="2400" dirty="0">
              <a:solidFill>
                <a:schemeClr val="tx2"/>
              </a:solidFill>
              <a:latin typeface="Leelawadee UI" pitchFamily="34" charset="-34"/>
              <a:cs typeface="Leelawadee UI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Clasificación de tics.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04900" y="1508760"/>
            <a:ext cx="10187940" cy="487680"/>
          </a:xfrm>
        </p:spPr>
        <p:txBody>
          <a:bodyPr/>
          <a:lstStyle/>
          <a:p>
            <a:pPr algn="ctr"/>
            <a:r>
              <a:rPr lang="es-MX" dirty="0" smtClean="0"/>
              <a:t>Tics como trastorno del movimiento.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Según su duración.</a:t>
            </a:r>
          </a:p>
          <a:p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Transitorios. Duración entre un mes y un año.</a:t>
            </a:r>
          </a:p>
          <a:p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Crónicos. Más de un año sin períodos libres superiores a tres meses.</a:t>
            </a:r>
          </a:p>
          <a:p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Síndrome de Gilles Tourette. Consiste en la combinación de múltiples tics motores e historia de al menos un tic vocal con una duración superior a un año y sin períodos de remisión superiores a tres meses. Aparece antes de los 21 años.  No tienen por qué ser tics graves. </a:t>
            </a:r>
            <a:endParaRPr lang="es-MX" dirty="0">
              <a:solidFill>
                <a:schemeClr val="tx1">
                  <a:lumMod val="50000"/>
                </a:schemeClr>
              </a:solidFill>
              <a:latin typeface="Leelawadee UI" pitchFamily="34" charset="-34"/>
              <a:cs typeface="Leelawadee UI" pitchFamily="34" charset="-34"/>
            </a:endParaRPr>
          </a:p>
        </p:txBody>
      </p:sp>
      <p:pic>
        <p:nvPicPr>
          <p:cNvPr id="45058" name="Picture 2" descr="Resultado de imagen para tics enferme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0256" y="2072323"/>
            <a:ext cx="3284986" cy="1848978"/>
          </a:xfrm>
          <a:prstGeom prst="rect">
            <a:avLst/>
          </a:prstGeom>
          <a:noFill/>
        </p:spPr>
      </p:pic>
      <p:pic>
        <p:nvPicPr>
          <p:cNvPr id="45060" name="Picture 4" descr="Resultado de imagen para frente a la cl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701" y="4004096"/>
            <a:ext cx="3517790" cy="2329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4900" y="502920"/>
            <a:ext cx="9980682" cy="670242"/>
          </a:xfrm>
        </p:spPr>
        <p:txBody>
          <a:bodyPr/>
          <a:lstStyle/>
          <a:p>
            <a:pPr algn="ctr"/>
            <a:r>
              <a:rPr lang="es-MX" dirty="0" smtClean="0"/>
              <a:t>Clasificación de tics.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996440" y="1371600"/>
            <a:ext cx="8321040" cy="641032"/>
          </a:xfrm>
        </p:spPr>
        <p:txBody>
          <a:bodyPr/>
          <a:lstStyle/>
          <a:p>
            <a:pPr algn="ctr"/>
            <a:r>
              <a:rPr lang="es-MX" dirty="0" smtClean="0"/>
              <a:t>Tics como trastorno del movimiento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Según su naturaleza.</a:t>
            </a:r>
          </a:p>
          <a:p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Primarios. Esporádicos o hereditarios.</a:t>
            </a:r>
          </a:p>
          <a:p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Secundarios. Enfermedad de Wilson, enfermedad de Huntington, enfermedad de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Hallevorden-Spatz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,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neuroacantocitosis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,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porfiria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,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cropolalia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neurolipidosis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, enfermedad de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Lyme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, encefalitis, enfermedad de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Creutzfedlt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-Jakob, corea de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Syndehman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, fármacos, accidente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cerebrovascular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, traumatismo craneoencefálico, </a:t>
            </a:r>
            <a:r>
              <a:rPr lang="es-MX" dirty="0" err="1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postcirugía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  <a:latin typeface="Leelawadee UI" pitchFamily="34" charset="-34"/>
                <a:cs typeface="Leelawadee UI" pitchFamily="34" charset="-34"/>
              </a:rPr>
              <a:t>, etc.</a:t>
            </a:r>
            <a:endParaRPr lang="es-MX" dirty="0">
              <a:solidFill>
                <a:schemeClr val="tx1">
                  <a:lumMod val="50000"/>
                </a:schemeClr>
              </a:solidFill>
              <a:latin typeface="Leelawadee UI" pitchFamily="34" charset="-34"/>
              <a:cs typeface="Leelawadee UI" pitchFamily="34" charset="-34"/>
            </a:endParaRPr>
          </a:p>
        </p:txBody>
      </p:sp>
      <p:pic>
        <p:nvPicPr>
          <p:cNvPr id="44036" name="Picture 4" descr="Resultado de imagen para enfermedad de hunting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854" y="2088197"/>
            <a:ext cx="4675506" cy="40379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cs y Tourett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Tics y Tourette</Template>
  <TotalTime>0</TotalTime>
  <Words>700</Words>
  <Application>Microsoft Office PowerPoint</Application>
  <PresentationFormat>Custom</PresentationFormat>
  <Paragraphs>59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Tics y Tourette</vt:lpstr>
      <vt:lpstr>Tics y Síndrome de Tourette</vt:lpstr>
      <vt:lpstr>¿Qué son los tics? </vt:lpstr>
      <vt:lpstr>Vídeo. Película: frente a la clase</vt:lpstr>
      <vt:lpstr>Síndrome de Gilles Tourette </vt:lpstr>
      <vt:lpstr>Síndrome de Tourette</vt:lpstr>
      <vt:lpstr>Clasificación de tics.</vt:lpstr>
      <vt:lpstr>Clasificación de tics</vt:lpstr>
      <vt:lpstr>Clasificación de tics.</vt:lpstr>
      <vt:lpstr>Clasificación de tics.</vt:lpstr>
      <vt:lpstr>Tratamiento</vt:lpstr>
      <vt:lpstr>Tratamiento</vt:lpstr>
      <vt:lpstr>Vídeo. Tourette’s syndrome– why it doesn’t define me. </vt:lpstr>
      <vt:lpstr>Bibliografía.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2017-03-03T22:48:59Z</dcterms:created>
  <dcterms:modified xsi:type="dcterms:W3CDTF">2017-05-16T00:22:23Z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